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6" r:id="rId2"/>
    <p:sldId id="347" r:id="rId3"/>
    <p:sldId id="369" r:id="rId4"/>
    <p:sldId id="258" r:id="rId5"/>
    <p:sldId id="260" r:id="rId6"/>
    <p:sldId id="261" r:id="rId7"/>
    <p:sldId id="263" r:id="rId8"/>
    <p:sldId id="265" r:id="rId9"/>
    <p:sldId id="266" r:id="rId10"/>
    <p:sldId id="371" r:id="rId11"/>
    <p:sldId id="344" r:id="rId12"/>
    <p:sldId id="267" r:id="rId13"/>
    <p:sldId id="320" r:id="rId14"/>
    <p:sldId id="270" r:id="rId15"/>
    <p:sldId id="319" r:id="rId16"/>
    <p:sldId id="357" r:id="rId17"/>
    <p:sldId id="358" r:id="rId18"/>
    <p:sldId id="360" r:id="rId19"/>
    <p:sldId id="359" r:id="rId20"/>
    <p:sldId id="361" r:id="rId21"/>
    <p:sldId id="362" r:id="rId22"/>
    <p:sldId id="322" r:id="rId23"/>
    <p:sldId id="323" r:id="rId24"/>
    <p:sldId id="321" r:id="rId25"/>
    <p:sldId id="325" r:id="rId26"/>
    <p:sldId id="326" r:id="rId27"/>
    <p:sldId id="327" r:id="rId28"/>
    <p:sldId id="328" r:id="rId29"/>
    <p:sldId id="329" r:id="rId30"/>
    <p:sldId id="330" r:id="rId31"/>
    <p:sldId id="333" r:id="rId32"/>
    <p:sldId id="334" r:id="rId33"/>
    <p:sldId id="335" r:id="rId34"/>
    <p:sldId id="336" r:id="rId35"/>
    <p:sldId id="337" r:id="rId36"/>
    <p:sldId id="338" r:id="rId37"/>
    <p:sldId id="339" r:id="rId38"/>
    <p:sldId id="340" r:id="rId39"/>
    <p:sldId id="341" r:id="rId40"/>
    <p:sldId id="342" r:id="rId41"/>
    <p:sldId id="262" r:id="rId42"/>
    <p:sldId id="264" r:id="rId43"/>
    <p:sldId id="345" r:id="rId44"/>
    <p:sldId id="346" r:id="rId4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A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00"/>
    <p:restoredTop sz="86306"/>
  </p:normalViewPr>
  <p:slideViewPr>
    <p:cSldViewPr snapToGrid="0">
      <p:cViewPr varScale="1">
        <p:scale>
          <a:sx n="84" d="100"/>
          <a:sy n="84" d="100"/>
        </p:scale>
        <p:origin x="197"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9F9842-AD48-45C1-8F3F-26CA792D41AF}"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58F26D82-E90A-430F-8732-DE7F8EA2EF79}">
      <dgm:prSet phldrT="[Text]"/>
      <dgm:spPr/>
      <dgm:t>
        <a:bodyPr/>
        <a:lstStyle/>
        <a:p>
          <a:r>
            <a:rPr lang="en-US" dirty="0"/>
            <a:t>Fluency</a:t>
          </a:r>
        </a:p>
      </dgm:t>
    </dgm:pt>
    <dgm:pt modelId="{E8F363A5-66F5-4F7F-9EE4-69EFB1105238}" type="parTrans" cxnId="{C4BA2A03-EA21-4C7F-9ADB-566D5740AB7D}">
      <dgm:prSet/>
      <dgm:spPr/>
      <dgm:t>
        <a:bodyPr/>
        <a:lstStyle/>
        <a:p>
          <a:endParaRPr lang="en-US"/>
        </a:p>
      </dgm:t>
    </dgm:pt>
    <dgm:pt modelId="{2625EE04-C195-49A3-AB16-48D5D77212C1}" type="sibTrans" cxnId="{C4BA2A03-EA21-4C7F-9ADB-566D5740AB7D}">
      <dgm:prSet/>
      <dgm:spPr/>
      <dgm:t>
        <a:bodyPr/>
        <a:lstStyle/>
        <a:p>
          <a:endParaRPr lang="en-US"/>
        </a:p>
      </dgm:t>
    </dgm:pt>
    <dgm:pt modelId="{66D9EDC0-4101-4EB2-A234-18AB4361F5A1}">
      <dgm:prSet phldrT="[Text]"/>
      <dgm:spPr/>
      <dgm:t>
        <a:bodyPr/>
        <a:lstStyle/>
        <a:p>
          <a:r>
            <a:rPr lang="en-US" dirty="0"/>
            <a:t>Reasoning</a:t>
          </a:r>
        </a:p>
      </dgm:t>
    </dgm:pt>
    <dgm:pt modelId="{78C23B63-E441-4D33-BF0B-404DFE7978A7}" type="parTrans" cxnId="{C570D1F4-32C3-49C6-B59B-718570B8978D}">
      <dgm:prSet/>
      <dgm:spPr/>
      <dgm:t>
        <a:bodyPr/>
        <a:lstStyle/>
        <a:p>
          <a:endParaRPr lang="en-US"/>
        </a:p>
      </dgm:t>
    </dgm:pt>
    <dgm:pt modelId="{3AFB3B5A-02C6-4E37-B8CF-4AAB30629F8D}" type="sibTrans" cxnId="{C570D1F4-32C3-49C6-B59B-718570B8978D}">
      <dgm:prSet/>
      <dgm:spPr/>
      <dgm:t>
        <a:bodyPr/>
        <a:lstStyle/>
        <a:p>
          <a:endParaRPr lang="en-US"/>
        </a:p>
      </dgm:t>
    </dgm:pt>
    <dgm:pt modelId="{0715EEFB-B715-44E8-B9A1-5424CED84D3E}">
      <dgm:prSet phldrT="[Text]"/>
      <dgm:spPr/>
      <dgm:t>
        <a:bodyPr/>
        <a:lstStyle/>
        <a:p>
          <a:r>
            <a:rPr lang="en-US" dirty="0"/>
            <a:t>Problem Solving</a:t>
          </a:r>
        </a:p>
      </dgm:t>
    </dgm:pt>
    <dgm:pt modelId="{256C8B31-A872-4487-8EE4-3F0EA8E2208E}" type="parTrans" cxnId="{7FA8FAA7-1716-4BFA-8B8A-15E0987024EE}">
      <dgm:prSet/>
      <dgm:spPr/>
      <dgm:t>
        <a:bodyPr/>
        <a:lstStyle/>
        <a:p>
          <a:endParaRPr lang="en-US"/>
        </a:p>
      </dgm:t>
    </dgm:pt>
    <dgm:pt modelId="{F2C48284-B30A-4886-A920-921D2F26AE9C}" type="sibTrans" cxnId="{7FA8FAA7-1716-4BFA-8B8A-15E0987024EE}">
      <dgm:prSet/>
      <dgm:spPr/>
      <dgm:t>
        <a:bodyPr/>
        <a:lstStyle/>
        <a:p>
          <a:endParaRPr lang="en-US"/>
        </a:p>
      </dgm:t>
    </dgm:pt>
    <dgm:pt modelId="{FE75E0E2-64DA-4AC5-8F42-2140D041E29B}" type="pres">
      <dgm:prSet presAssocID="{189F9842-AD48-45C1-8F3F-26CA792D41AF}" presName="cycle" presStyleCnt="0">
        <dgm:presLayoutVars>
          <dgm:dir/>
          <dgm:resizeHandles val="exact"/>
        </dgm:presLayoutVars>
      </dgm:prSet>
      <dgm:spPr/>
    </dgm:pt>
    <dgm:pt modelId="{9A11AF1F-F332-4B92-87AD-BD9E31261737}" type="pres">
      <dgm:prSet presAssocID="{58F26D82-E90A-430F-8732-DE7F8EA2EF79}" presName="node" presStyleLbl="node1" presStyleIdx="0" presStyleCnt="3">
        <dgm:presLayoutVars>
          <dgm:bulletEnabled val="1"/>
        </dgm:presLayoutVars>
      </dgm:prSet>
      <dgm:spPr/>
    </dgm:pt>
    <dgm:pt modelId="{671591C1-1AC8-4003-BEE5-DEE3BC78C044}" type="pres">
      <dgm:prSet presAssocID="{58F26D82-E90A-430F-8732-DE7F8EA2EF79}" presName="spNode" presStyleCnt="0"/>
      <dgm:spPr/>
    </dgm:pt>
    <dgm:pt modelId="{D73D908C-651A-4EA0-A2A8-FAB863C645D9}" type="pres">
      <dgm:prSet presAssocID="{2625EE04-C195-49A3-AB16-48D5D77212C1}" presName="sibTrans" presStyleLbl="sibTrans1D1" presStyleIdx="0" presStyleCnt="3"/>
      <dgm:spPr/>
    </dgm:pt>
    <dgm:pt modelId="{635D3BCF-2F9C-409D-BF5F-7ED3FCE8A886}" type="pres">
      <dgm:prSet presAssocID="{66D9EDC0-4101-4EB2-A234-18AB4361F5A1}" presName="node" presStyleLbl="node1" presStyleIdx="1" presStyleCnt="3">
        <dgm:presLayoutVars>
          <dgm:bulletEnabled val="1"/>
        </dgm:presLayoutVars>
      </dgm:prSet>
      <dgm:spPr/>
    </dgm:pt>
    <dgm:pt modelId="{67A972BE-2EE8-4C0A-8EE0-64C08683FEA2}" type="pres">
      <dgm:prSet presAssocID="{66D9EDC0-4101-4EB2-A234-18AB4361F5A1}" presName="spNode" presStyleCnt="0"/>
      <dgm:spPr/>
    </dgm:pt>
    <dgm:pt modelId="{179EF303-BBAF-4DEB-97CB-7BFB5012D7A2}" type="pres">
      <dgm:prSet presAssocID="{3AFB3B5A-02C6-4E37-B8CF-4AAB30629F8D}" presName="sibTrans" presStyleLbl="sibTrans1D1" presStyleIdx="1" presStyleCnt="3"/>
      <dgm:spPr/>
    </dgm:pt>
    <dgm:pt modelId="{C78285B1-84A2-4A96-B0CA-5D3E1D30B215}" type="pres">
      <dgm:prSet presAssocID="{0715EEFB-B715-44E8-B9A1-5424CED84D3E}" presName="node" presStyleLbl="node1" presStyleIdx="2" presStyleCnt="3">
        <dgm:presLayoutVars>
          <dgm:bulletEnabled val="1"/>
        </dgm:presLayoutVars>
      </dgm:prSet>
      <dgm:spPr/>
    </dgm:pt>
    <dgm:pt modelId="{3EB86CAC-DFB3-48B8-B85A-EFD85F35E576}" type="pres">
      <dgm:prSet presAssocID="{0715EEFB-B715-44E8-B9A1-5424CED84D3E}" presName="spNode" presStyleCnt="0"/>
      <dgm:spPr/>
    </dgm:pt>
    <dgm:pt modelId="{82DE47ED-380A-44B8-BF4D-D8A7EFF4ACE7}" type="pres">
      <dgm:prSet presAssocID="{F2C48284-B30A-4886-A920-921D2F26AE9C}" presName="sibTrans" presStyleLbl="sibTrans1D1" presStyleIdx="2" presStyleCnt="3"/>
      <dgm:spPr/>
    </dgm:pt>
  </dgm:ptLst>
  <dgm:cxnLst>
    <dgm:cxn modelId="{C4BA2A03-EA21-4C7F-9ADB-566D5740AB7D}" srcId="{189F9842-AD48-45C1-8F3F-26CA792D41AF}" destId="{58F26D82-E90A-430F-8732-DE7F8EA2EF79}" srcOrd="0" destOrd="0" parTransId="{E8F363A5-66F5-4F7F-9EE4-69EFB1105238}" sibTransId="{2625EE04-C195-49A3-AB16-48D5D77212C1}"/>
    <dgm:cxn modelId="{D949CA20-72CC-4EFA-B454-1C64A0CF613A}" type="presOf" srcId="{F2C48284-B30A-4886-A920-921D2F26AE9C}" destId="{82DE47ED-380A-44B8-BF4D-D8A7EFF4ACE7}" srcOrd="0" destOrd="0" presId="urn:microsoft.com/office/officeart/2005/8/layout/cycle5"/>
    <dgm:cxn modelId="{7D29E13D-EBBD-4C4E-9BD8-0BB454ADB0B1}" type="presOf" srcId="{58F26D82-E90A-430F-8732-DE7F8EA2EF79}" destId="{9A11AF1F-F332-4B92-87AD-BD9E31261737}" srcOrd="0" destOrd="0" presId="urn:microsoft.com/office/officeart/2005/8/layout/cycle5"/>
    <dgm:cxn modelId="{1721414A-DC1E-4662-876A-B31D74430294}" type="presOf" srcId="{3AFB3B5A-02C6-4E37-B8CF-4AAB30629F8D}" destId="{179EF303-BBAF-4DEB-97CB-7BFB5012D7A2}" srcOrd="0" destOrd="0" presId="urn:microsoft.com/office/officeart/2005/8/layout/cycle5"/>
    <dgm:cxn modelId="{19BE1E9D-07BA-47C7-8D72-2189A2C09263}" type="presOf" srcId="{66D9EDC0-4101-4EB2-A234-18AB4361F5A1}" destId="{635D3BCF-2F9C-409D-BF5F-7ED3FCE8A886}" srcOrd="0" destOrd="0" presId="urn:microsoft.com/office/officeart/2005/8/layout/cycle5"/>
    <dgm:cxn modelId="{7FA8FAA7-1716-4BFA-8B8A-15E0987024EE}" srcId="{189F9842-AD48-45C1-8F3F-26CA792D41AF}" destId="{0715EEFB-B715-44E8-B9A1-5424CED84D3E}" srcOrd="2" destOrd="0" parTransId="{256C8B31-A872-4487-8EE4-3F0EA8E2208E}" sibTransId="{F2C48284-B30A-4886-A920-921D2F26AE9C}"/>
    <dgm:cxn modelId="{12F2E3BB-C15B-4DC0-AC37-4A84EF68D109}" type="presOf" srcId="{2625EE04-C195-49A3-AB16-48D5D77212C1}" destId="{D73D908C-651A-4EA0-A2A8-FAB863C645D9}" srcOrd="0" destOrd="0" presId="urn:microsoft.com/office/officeart/2005/8/layout/cycle5"/>
    <dgm:cxn modelId="{AF6837F0-4EFC-49C4-B41C-BC2D52DA4E19}" type="presOf" srcId="{0715EEFB-B715-44E8-B9A1-5424CED84D3E}" destId="{C78285B1-84A2-4A96-B0CA-5D3E1D30B215}" srcOrd="0" destOrd="0" presId="urn:microsoft.com/office/officeart/2005/8/layout/cycle5"/>
    <dgm:cxn modelId="{C570D1F4-32C3-49C6-B59B-718570B8978D}" srcId="{189F9842-AD48-45C1-8F3F-26CA792D41AF}" destId="{66D9EDC0-4101-4EB2-A234-18AB4361F5A1}" srcOrd="1" destOrd="0" parTransId="{78C23B63-E441-4D33-BF0B-404DFE7978A7}" sibTransId="{3AFB3B5A-02C6-4E37-B8CF-4AAB30629F8D}"/>
    <dgm:cxn modelId="{4C98D8F6-3794-4199-AA70-D124BEB77BC8}" type="presOf" srcId="{189F9842-AD48-45C1-8F3F-26CA792D41AF}" destId="{FE75E0E2-64DA-4AC5-8F42-2140D041E29B}" srcOrd="0" destOrd="0" presId="urn:microsoft.com/office/officeart/2005/8/layout/cycle5"/>
    <dgm:cxn modelId="{629966BA-7E8D-4C1D-821F-C6210FBD7AE3}" type="presParOf" srcId="{FE75E0E2-64DA-4AC5-8F42-2140D041E29B}" destId="{9A11AF1F-F332-4B92-87AD-BD9E31261737}" srcOrd="0" destOrd="0" presId="urn:microsoft.com/office/officeart/2005/8/layout/cycle5"/>
    <dgm:cxn modelId="{81B65CB2-6F54-48E9-A82C-FC9EB3409632}" type="presParOf" srcId="{FE75E0E2-64DA-4AC5-8F42-2140D041E29B}" destId="{671591C1-1AC8-4003-BEE5-DEE3BC78C044}" srcOrd="1" destOrd="0" presId="urn:microsoft.com/office/officeart/2005/8/layout/cycle5"/>
    <dgm:cxn modelId="{6A0EB8A4-B719-4680-923A-E50B996E45E3}" type="presParOf" srcId="{FE75E0E2-64DA-4AC5-8F42-2140D041E29B}" destId="{D73D908C-651A-4EA0-A2A8-FAB863C645D9}" srcOrd="2" destOrd="0" presId="urn:microsoft.com/office/officeart/2005/8/layout/cycle5"/>
    <dgm:cxn modelId="{BB3D5CD8-395D-4E2A-AEBF-9A03EB4B0EE5}" type="presParOf" srcId="{FE75E0E2-64DA-4AC5-8F42-2140D041E29B}" destId="{635D3BCF-2F9C-409D-BF5F-7ED3FCE8A886}" srcOrd="3" destOrd="0" presId="urn:microsoft.com/office/officeart/2005/8/layout/cycle5"/>
    <dgm:cxn modelId="{6520CF7E-2B56-4D41-B3D4-7242CB815696}" type="presParOf" srcId="{FE75E0E2-64DA-4AC5-8F42-2140D041E29B}" destId="{67A972BE-2EE8-4C0A-8EE0-64C08683FEA2}" srcOrd="4" destOrd="0" presId="urn:microsoft.com/office/officeart/2005/8/layout/cycle5"/>
    <dgm:cxn modelId="{2EA8E94A-6886-4C2C-B043-419F8A35919F}" type="presParOf" srcId="{FE75E0E2-64DA-4AC5-8F42-2140D041E29B}" destId="{179EF303-BBAF-4DEB-97CB-7BFB5012D7A2}" srcOrd="5" destOrd="0" presId="urn:microsoft.com/office/officeart/2005/8/layout/cycle5"/>
    <dgm:cxn modelId="{945FD0B5-0025-45FC-8820-8922B3129233}" type="presParOf" srcId="{FE75E0E2-64DA-4AC5-8F42-2140D041E29B}" destId="{C78285B1-84A2-4A96-B0CA-5D3E1D30B215}" srcOrd="6" destOrd="0" presId="urn:microsoft.com/office/officeart/2005/8/layout/cycle5"/>
    <dgm:cxn modelId="{CDC14C36-13B0-4B9C-A0A0-DEF2C29FC405}" type="presParOf" srcId="{FE75E0E2-64DA-4AC5-8F42-2140D041E29B}" destId="{3EB86CAC-DFB3-48B8-B85A-EFD85F35E576}" srcOrd="7" destOrd="0" presId="urn:microsoft.com/office/officeart/2005/8/layout/cycle5"/>
    <dgm:cxn modelId="{8A734799-27A8-45B3-ADF1-F352A88AB090}" type="presParOf" srcId="{FE75E0E2-64DA-4AC5-8F42-2140D041E29B}" destId="{82DE47ED-380A-44B8-BF4D-D8A7EFF4ACE7}" srcOrd="8"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1AF1F-F332-4B92-87AD-BD9E31261737}">
      <dsp:nvSpPr>
        <dsp:cNvPr id="0" name=""/>
        <dsp:cNvSpPr/>
      </dsp:nvSpPr>
      <dsp:spPr>
        <a:xfrm>
          <a:off x="1573420" y="1592"/>
          <a:ext cx="1557342" cy="1012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Fluency</a:t>
          </a:r>
        </a:p>
      </dsp:txBody>
      <dsp:txXfrm>
        <a:off x="1622835" y="51007"/>
        <a:ext cx="1458512" cy="913442"/>
      </dsp:txXfrm>
    </dsp:sp>
    <dsp:sp modelId="{D73D908C-651A-4EA0-A2A8-FAB863C645D9}">
      <dsp:nvSpPr>
        <dsp:cNvPr id="0" name=""/>
        <dsp:cNvSpPr/>
      </dsp:nvSpPr>
      <dsp:spPr>
        <a:xfrm>
          <a:off x="1001341" y="507728"/>
          <a:ext cx="2701501" cy="2701501"/>
        </a:xfrm>
        <a:custGeom>
          <a:avLst/>
          <a:gdLst/>
          <a:ahLst/>
          <a:cxnLst/>
          <a:rect l="0" t="0" r="0" b="0"/>
          <a:pathLst>
            <a:path>
              <a:moveTo>
                <a:pt x="2338720" y="429640"/>
              </a:moveTo>
              <a:arcTo wR="1350750" hR="1350750" stAng="19020345" swAng="230334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35D3BCF-2F9C-409D-BF5F-7ED3FCE8A886}">
      <dsp:nvSpPr>
        <dsp:cNvPr id="0" name=""/>
        <dsp:cNvSpPr/>
      </dsp:nvSpPr>
      <dsp:spPr>
        <a:xfrm>
          <a:off x="2743205" y="2027718"/>
          <a:ext cx="1557342" cy="1012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Reasoning</a:t>
          </a:r>
        </a:p>
      </dsp:txBody>
      <dsp:txXfrm>
        <a:off x="2792620" y="2077133"/>
        <a:ext cx="1458512" cy="913442"/>
      </dsp:txXfrm>
    </dsp:sp>
    <dsp:sp modelId="{179EF303-BBAF-4DEB-97CB-7BFB5012D7A2}">
      <dsp:nvSpPr>
        <dsp:cNvPr id="0" name=""/>
        <dsp:cNvSpPr/>
      </dsp:nvSpPr>
      <dsp:spPr>
        <a:xfrm>
          <a:off x="1001341" y="507728"/>
          <a:ext cx="2701501" cy="2701501"/>
        </a:xfrm>
        <a:custGeom>
          <a:avLst/>
          <a:gdLst/>
          <a:ahLst/>
          <a:cxnLst/>
          <a:rect l="0" t="0" r="0" b="0"/>
          <a:pathLst>
            <a:path>
              <a:moveTo>
                <a:pt x="1765514" y="2636246"/>
              </a:moveTo>
              <a:arcTo wR="1350750" hR="1350750" stAng="4327065" swAng="214587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78285B1-84A2-4A96-B0CA-5D3E1D30B215}">
      <dsp:nvSpPr>
        <dsp:cNvPr id="0" name=""/>
        <dsp:cNvSpPr/>
      </dsp:nvSpPr>
      <dsp:spPr>
        <a:xfrm>
          <a:off x="403636" y="2027718"/>
          <a:ext cx="1557342" cy="10122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Problem Solving</a:t>
          </a:r>
        </a:p>
      </dsp:txBody>
      <dsp:txXfrm>
        <a:off x="453051" y="2077133"/>
        <a:ext cx="1458512" cy="913442"/>
      </dsp:txXfrm>
    </dsp:sp>
    <dsp:sp modelId="{82DE47ED-380A-44B8-BF4D-D8A7EFF4ACE7}">
      <dsp:nvSpPr>
        <dsp:cNvPr id="0" name=""/>
        <dsp:cNvSpPr/>
      </dsp:nvSpPr>
      <dsp:spPr>
        <a:xfrm>
          <a:off x="1001341" y="507728"/>
          <a:ext cx="2701501" cy="2701501"/>
        </a:xfrm>
        <a:custGeom>
          <a:avLst/>
          <a:gdLst/>
          <a:ahLst/>
          <a:cxnLst/>
          <a:rect l="0" t="0" r="0" b="0"/>
          <a:pathLst>
            <a:path>
              <a:moveTo>
                <a:pt x="4360" y="1242298"/>
              </a:moveTo>
              <a:arcTo wR="1350750" hR="1350750" stAng="11076315" swAng="230334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0E1ADCB-1F71-7341-87D9-EBC2A29C8BBF}" type="datetimeFigureOut">
              <a:rPr lang="en-US" smtClean="0"/>
              <a:t>9/23/2025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CE3D690-2DC8-2D4D-91B0-F72210E09693}" type="slidenum">
              <a:rPr lang="en-US" smtClean="0"/>
              <a:t>‹#›</a:t>
            </a:fld>
            <a:endParaRPr lang="en-US"/>
          </a:p>
        </p:txBody>
      </p:sp>
    </p:spTree>
    <p:extLst>
      <p:ext uri="{BB962C8B-B14F-4D97-AF65-F5344CB8AC3E}">
        <p14:creationId xmlns:p14="http://schemas.microsoft.com/office/powerpoint/2010/main" val="1701893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to our Y1 curriculum</a:t>
            </a:r>
            <a:r>
              <a:rPr lang="en-GB" baseline="0" dirty="0"/>
              <a:t> evening. </a:t>
            </a:r>
          </a:p>
          <a:p>
            <a:r>
              <a:rPr lang="en-GB" baseline="0" dirty="0"/>
              <a:t>Thank you for coming.</a:t>
            </a:r>
          </a:p>
          <a:p>
            <a:r>
              <a:rPr lang="en-GB" baseline="0" dirty="0"/>
              <a:t>INTRODUCTIONS – Chris – Class Teacher , Miss Barnes – TA – Mon-Friday , CJ in afternoons and TC Mon-Wed</a:t>
            </a:r>
          </a:p>
        </p:txBody>
      </p:sp>
      <p:sp>
        <p:nvSpPr>
          <p:cNvPr id="4" name="Slide Number Placeholder 3"/>
          <p:cNvSpPr>
            <a:spLocks noGrp="1"/>
          </p:cNvSpPr>
          <p:nvPr>
            <p:ph type="sldNum" sz="quarter" idx="10"/>
          </p:nvPr>
        </p:nvSpPr>
        <p:spPr/>
        <p:txBody>
          <a:bodyPr/>
          <a:lstStyle/>
          <a:p>
            <a:fld id="{ECE3D690-2DC8-2D4D-91B0-F72210E09693}" type="slidenum">
              <a:rPr lang="en-US" smtClean="0"/>
              <a:t>1</a:t>
            </a:fld>
            <a:endParaRPr lang="en-US"/>
          </a:p>
        </p:txBody>
      </p:sp>
    </p:spTree>
    <p:extLst>
      <p:ext uri="{BB962C8B-B14F-4D97-AF65-F5344CB8AC3E}">
        <p14:creationId xmlns:p14="http://schemas.microsoft.com/office/powerpoint/2010/main" val="1586774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 Curriculum</a:t>
            </a:r>
            <a:r>
              <a:rPr lang="en-GB" baseline="0" dirty="0"/>
              <a:t> 2014 – Intent / Implementation / IMPACT</a:t>
            </a:r>
            <a:endParaRPr lang="en-GB" dirty="0"/>
          </a:p>
        </p:txBody>
      </p:sp>
      <p:sp>
        <p:nvSpPr>
          <p:cNvPr id="4" name="Slide Number Placeholder 3"/>
          <p:cNvSpPr>
            <a:spLocks noGrp="1"/>
          </p:cNvSpPr>
          <p:nvPr>
            <p:ph type="sldNum" sz="quarter" idx="10"/>
          </p:nvPr>
        </p:nvSpPr>
        <p:spPr/>
        <p:txBody>
          <a:bodyPr/>
          <a:lstStyle/>
          <a:p>
            <a:fld id="{ECE3D690-2DC8-2D4D-91B0-F72210E09693}" type="slidenum">
              <a:rPr lang="en-US" smtClean="0"/>
              <a:t>12</a:t>
            </a:fld>
            <a:endParaRPr lang="en-US"/>
          </a:p>
        </p:txBody>
      </p:sp>
    </p:spTree>
    <p:extLst>
      <p:ext uri="{BB962C8B-B14F-4D97-AF65-F5344CB8AC3E}">
        <p14:creationId xmlns:p14="http://schemas.microsoft.com/office/powerpoint/2010/main" val="1693707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Taught</a:t>
            </a:r>
            <a:r>
              <a:rPr lang="en-GB" baseline="0" dirty="0"/>
              <a:t> 1-2-1 if appropriate </a:t>
            </a:r>
          </a:p>
          <a:p>
            <a:r>
              <a:rPr lang="en-GB" baseline="0" dirty="0"/>
              <a:t>Small groups</a:t>
            </a:r>
          </a:p>
          <a:p>
            <a:r>
              <a:rPr lang="en-GB" baseline="0" dirty="0" err="1"/>
              <a:t>Gudided</a:t>
            </a:r>
            <a:r>
              <a:rPr lang="en-GB" baseline="0" dirty="0"/>
              <a:t> reading and phonics are a priority and a big part of our school day</a:t>
            </a:r>
          </a:p>
          <a:p>
            <a:endParaRPr lang="en-GB" dirty="0"/>
          </a:p>
          <a:p>
            <a:r>
              <a:rPr lang="en-GB" dirty="0"/>
              <a:t>Decoding</a:t>
            </a:r>
            <a:r>
              <a:rPr lang="en-GB" baseline="0" dirty="0"/>
              <a:t> – but also inference / prediction </a:t>
            </a:r>
            <a:endParaRPr lang="en-GB" dirty="0"/>
          </a:p>
        </p:txBody>
      </p:sp>
      <p:sp>
        <p:nvSpPr>
          <p:cNvPr id="4" name="Slide Number Placeholder 3"/>
          <p:cNvSpPr>
            <a:spLocks noGrp="1"/>
          </p:cNvSpPr>
          <p:nvPr>
            <p:ph type="sldNum" sz="quarter" idx="10"/>
          </p:nvPr>
        </p:nvSpPr>
        <p:spPr/>
        <p:txBody>
          <a:bodyPr/>
          <a:lstStyle/>
          <a:p>
            <a:fld id="{ECE3D690-2DC8-2D4D-91B0-F72210E09693}" type="slidenum">
              <a:rPr lang="en-US" smtClean="0"/>
              <a:t>13</a:t>
            </a:fld>
            <a:endParaRPr lang="en-US"/>
          </a:p>
        </p:txBody>
      </p:sp>
    </p:spTree>
    <p:extLst>
      <p:ext uri="{BB962C8B-B14F-4D97-AF65-F5344CB8AC3E}">
        <p14:creationId xmlns:p14="http://schemas.microsoft.com/office/powerpoint/2010/main" val="541919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Taught</a:t>
            </a:r>
            <a:r>
              <a:rPr lang="en-GB" baseline="0" dirty="0"/>
              <a:t> 1-2-1 if appropriate </a:t>
            </a:r>
          </a:p>
          <a:p>
            <a:r>
              <a:rPr lang="en-GB" baseline="0" dirty="0"/>
              <a:t>Small groups</a:t>
            </a:r>
          </a:p>
          <a:p>
            <a:r>
              <a:rPr lang="en-GB" baseline="0" dirty="0" err="1"/>
              <a:t>Gudided</a:t>
            </a:r>
            <a:r>
              <a:rPr lang="en-GB" baseline="0" dirty="0"/>
              <a:t> reading and phonics are a priority and a big part of our school day</a:t>
            </a:r>
          </a:p>
          <a:p>
            <a:endParaRPr lang="en-GB" dirty="0"/>
          </a:p>
        </p:txBody>
      </p:sp>
      <p:sp>
        <p:nvSpPr>
          <p:cNvPr id="4" name="Slide Number Placeholder 3"/>
          <p:cNvSpPr>
            <a:spLocks noGrp="1"/>
          </p:cNvSpPr>
          <p:nvPr>
            <p:ph type="sldNum" sz="quarter" idx="10"/>
          </p:nvPr>
        </p:nvSpPr>
        <p:spPr/>
        <p:txBody>
          <a:bodyPr/>
          <a:lstStyle/>
          <a:p>
            <a:fld id="{ECE3D690-2DC8-2D4D-91B0-F72210E09693}" type="slidenum">
              <a:rPr lang="en-US" smtClean="0"/>
              <a:t>14</a:t>
            </a:fld>
            <a:endParaRPr lang="en-US"/>
          </a:p>
        </p:txBody>
      </p:sp>
    </p:spTree>
    <p:extLst>
      <p:ext uri="{BB962C8B-B14F-4D97-AF65-F5344CB8AC3E}">
        <p14:creationId xmlns:p14="http://schemas.microsoft.com/office/powerpoint/2010/main" val="1728754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0000"/>
                </a:solidFill>
                <a:latin typeface="Sassoon Penpals" panose="02000400000000000000" pitchFamily="2" charset="77"/>
              </a:rPr>
              <a:t>We have to make these</a:t>
            </a:r>
            <a:r>
              <a:rPr lang="en-GB" sz="1200" b="1" dirty="0">
                <a:solidFill>
                  <a:srgbClr val="FF0000"/>
                </a:solidFill>
                <a:latin typeface="Sassoon Penpals" panose="02000400000000000000" pitchFamily="2" charset="77"/>
              </a:rPr>
              <a:t> complexities</a:t>
            </a:r>
            <a:r>
              <a:rPr lang="en-GB" sz="1200" b="1" dirty="0">
                <a:solidFill>
                  <a:srgbClr val="000000"/>
                </a:solidFill>
                <a:latin typeface="Sassoon Penpals" panose="02000400000000000000" pitchFamily="2" charset="77"/>
              </a:rPr>
              <a:t> explicit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000000"/>
              </a:solidFill>
              <a:latin typeface="Sassoon Penpals" panose="02000400000000000000"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0000"/>
                </a:solidFill>
                <a:latin typeface="Sassoon Penpals" panose="02000400000000000000" pitchFamily="2" charset="77"/>
              </a:rPr>
              <a:t>Move from a learning</a:t>
            </a:r>
            <a:r>
              <a:rPr lang="en-GB" sz="1200" b="1" baseline="0" dirty="0">
                <a:solidFill>
                  <a:srgbClr val="000000"/>
                </a:solidFill>
                <a:latin typeface="Sassoon Penpals" panose="02000400000000000000" pitchFamily="2" charset="77"/>
              </a:rPr>
              <a:t> a SIMPLE code to a COMPLEX code</a:t>
            </a:r>
            <a:endParaRPr lang="en-GB" sz="1200" dirty="0">
              <a:solidFill>
                <a:srgbClr val="000000"/>
              </a:solidFill>
              <a:latin typeface="Sassoon Penpals" panose="02000400000000000000" pitchFamily="2" charset="77"/>
            </a:endParaRPr>
          </a:p>
          <a:p>
            <a:endParaRPr lang="en-US" dirty="0"/>
          </a:p>
        </p:txBody>
      </p:sp>
      <p:sp>
        <p:nvSpPr>
          <p:cNvPr id="4" name="Slide Number Placeholder 3"/>
          <p:cNvSpPr>
            <a:spLocks noGrp="1"/>
          </p:cNvSpPr>
          <p:nvPr>
            <p:ph type="sldNum" sz="quarter" idx="5"/>
          </p:nvPr>
        </p:nvSpPr>
        <p:spPr/>
        <p:txBody>
          <a:bodyPr/>
          <a:lstStyle/>
          <a:p>
            <a:fld id="{ECE3D690-2DC8-2D4D-91B0-F72210E09693}" type="slidenum">
              <a:rPr lang="en-US" smtClean="0"/>
              <a:t>15</a:t>
            </a:fld>
            <a:endParaRPr lang="en-US"/>
          </a:p>
        </p:txBody>
      </p:sp>
    </p:spTree>
    <p:extLst>
      <p:ext uri="{BB962C8B-B14F-4D97-AF65-F5344CB8AC3E}">
        <p14:creationId xmlns:p14="http://schemas.microsoft.com/office/powerpoint/2010/main" val="757748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E3D690-2DC8-2D4D-91B0-F72210E09693}" type="slidenum">
              <a:rPr lang="en-US" smtClean="0"/>
              <a:t>16</a:t>
            </a:fld>
            <a:endParaRPr lang="en-US"/>
          </a:p>
        </p:txBody>
      </p:sp>
    </p:spTree>
    <p:extLst>
      <p:ext uri="{BB962C8B-B14F-4D97-AF65-F5344CB8AC3E}">
        <p14:creationId xmlns:p14="http://schemas.microsoft.com/office/powerpoint/2010/main" val="191257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E3D690-2DC8-2D4D-91B0-F72210E09693}" type="slidenum">
              <a:rPr lang="en-US" smtClean="0"/>
              <a:t>17</a:t>
            </a:fld>
            <a:endParaRPr lang="en-US"/>
          </a:p>
        </p:txBody>
      </p:sp>
    </p:spTree>
    <p:extLst>
      <p:ext uri="{BB962C8B-B14F-4D97-AF65-F5344CB8AC3E}">
        <p14:creationId xmlns:p14="http://schemas.microsoft.com/office/powerpoint/2010/main" val="1430113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E3D690-2DC8-2D4D-91B0-F72210E09693}" type="slidenum">
              <a:rPr lang="en-US" smtClean="0"/>
              <a:t>18</a:t>
            </a:fld>
            <a:endParaRPr lang="en-US"/>
          </a:p>
        </p:txBody>
      </p:sp>
    </p:spTree>
    <p:extLst>
      <p:ext uri="{BB962C8B-B14F-4D97-AF65-F5344CB8AC3E}">
        <p14:creationId xmlns:p14="http://schemas.microsoft.com/office/powerpoint/2010/main" val="584973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E3D690-2DC8-2D4D-91B0-F72210E09693}" type="slidenum">
              <a:rPr lang="en-US" smtClean="0"/>
              <a:t>19</a:t>
            </a:fld>
            <a:endParaRPr lang="en-US"/>
          </a:p>
        </p:txBody>
      </p:sp>
    </p:spTree>
    <p:extLst>
      <p:ext uri="{BB962C8B-B14F-4D97-AF65-F5344CB8AC3E}">
        <p14:creationId xmlns:p14="http://schemas.microsoft.com/office/powerpoint/2010/main" val="1329758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E3D690-2DC8-2D4D-91B0-F72210E09693}" type="slidenum">
              <a:rPr lang="en-US" smtClean="0"/>
              <a:t>20</a:t>
            </a:fld>
            <a:endParaRPr lang="en-US"/>
          </a:p>
        </p:txBody>
      </p:sp>
    </p:spTree>
    <p:extLst>
      <p:ext uri="{BB962C8B-B14F-4D97-AF65-F5344CB8AC3E}">
        <p14:creationId xmlns:p14="http://schemas.microsoft.com/office/powerpoint/2010/main" val="3621062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E3D690-2DC8-2D4D-91B0-F72210E09693}" type="slidenum">
              <a:rPr lang="en-US" smtClean="0"/>
              <a:t>21</a:t>
            </a:fld>
            <a:endParaRPr lang="en-US"/>
          </a:p>
        </p:txBody>
      </p:sp>
    </p:spTree>
    <p:extLst>
      <p:ext uri="{BB962C8B-B14F-4D97-AF65-F5344CB8AC3E}">
        <p14:creationId xmlns:p14="http://schemas.microsoft.com/office/powerpoint/2010/main" val="1452202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E3D690-2DC8-2D4D-91B0-F72210E09693}" type="slidenum">
              <a:rPr lang="en-US" smtClean="0"/>
              <a:t>2</a:t>
            </a:fld>
            <a:endParaRPr lang="en-US"/>
          </a:p>
        </p:txBody>
      </p:sp>
    </p:spTree>
    <p:extLst>
      <p:ext uri="{BB962C8B-B14F-4D97-AF65-F5344CB8AC3E}">
        <p14:creationId xmlns:p14="http://schemas.microsoft.com/office/powerpoint/2010/main" val="5764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E3D690-2DC8-2D4D-91B0-F72210E09693}" type="slidenum">
              <a:rPr lang="en-US" smtClean="0"/>
              <a:t>22</a:t>
            </a:fld>
            <a:endParaRPr lang="en-US"/>
          </a:p>
        </p:txBody>
      </p:sp>
    </p:spTree>
    <p:extLst>
      <p:ext uri="{BB962C8B-B14F-4D97-AF65-F5344CB8AC3E}">
        <p14:creationId xmlns:p14="http://schemas.microsoft.com/office/powerpoint/2010/main" val="178740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E3D690-2DC8-2D4D-91B0-F72210E09693}" type="slidenum">
              <a:rPr lang="en-US" smtClean="0"/>
              <a:t>23</a:t>
            </a:fld>
            <a:endParaRPr lang="en-US"/>
          </a:p>
        </p:txBody>
      </p:sp>
    </p:spTree>
    <p:extLst>
      <p:ext uri="{BB962C8B-B14F-4D97-AF65-F5344CB8AC3E}">
        <p14:creationId xmlns:p14="http://schemas.microsoft.com/office/powerpoint/2010/main" val="1780712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0000"/>
                </a:solidFill>
                <a:latin typeface="Sassoon Penpals" panose="02000400000000000000" pitchFamily="2" charset="77"/>
              </a:rPr>
              <a:t>We have to make these</a:t>
            </a:r>
            <a:r>
              <a:rPr lang="en-GB" sz="1200" b="1" dirty="0">
                <a:solidFill>
                  <a:srgbClr val="FF0000"/>
                </a:solidFill>
                <a:latin typeface="Sassoon Penpals" panose="02000400000000000000" pitchFamily="2" charset="77"/>
              </a:rPr>
              <a:t> complexities</a:t>
            </a:r>
            <a:r>
              <a:rPr lang="en-GB" sz="1200" b="1" dirty="0">
                <a:solidFill>
                  <a:srgbClr val="000000"/>
                </a:solidFill>
                <a:latin typeface="Sassoon Penpals" panose="02000400000000000000" pitchFamily="2" charset="77"/>
              </a:rPr>
              <a:t> explicit</a:t>
            </a:r>
            <a:endParaRPr lang="en-GB" sz="1200" dirty="0">
              <a:solidFill>
                <a:srgbClr val="000000"/>
              </a:solidFill>
              <a:latin typeface="Sassoon Penpals" panose="02000400000000000000" pitchFamily="2" charset="77"/>
            </a:endParaRPr>
          </a:p>
          <a:p>
            <a:endParaRPr lang="en-US" dirty="0"/>
          </a:p>
        </p:txBody>
      </p:sp>
      <p:sp>
        <p:nvSpPr>
          <p:cNvPr id="4" name="Slide Number Placeholder 3"/>
          <p:cNvSpPr>
            <a:spLocks noGrp="1"/>
          </p:cNvSpPr>
          <p:nvPr>
            <p:ph type="sldNum" sz="quarter" idx="5"/>
          </p:nvPr>
        </p:nvSpPr>
        <p:spPr/>
        <p:txBody>
          <a:bodyPr/>
          <a:lstStyle/>
          <a:p>
            <a:fld id="{ECE3D690-2DC8-2D4D-91B0-F72210E09693}" type="slidenum">
              <a:rPr lang="en-US" smtClean="0"/>
              <a:t>24</a:t>
            </a:fld>
            <a:endParaRPr lang="en-US"/>
          </a:p>
        </p:txBody>
      </p:sp>
    </p:spTree>
    <p:extLst>
      <p:ext uri="{BB962C8B-B14F-4D97-AF65-F5344CB8AC3E}">
        <p14:creationId xmlns:p14="http://schemas.microsoft.com/office/powerpoint/2010/main" val="2828456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E3D690-2DC8-2D4D-91B0-F72210E09693}" type="slidenum">
              <a:rPr lang="en-US" smtClean="0"/>
              <a:t>25</a:t>
            </a:fld>
            <a:endParaRPr lang="en-US"/>
          </a:p>
        </p:txBody>
      </p:sp>
    </p:spTree>
    <p:extLst>
      <p:ext uri="{BB962C8B-B14F-4D97-AF65-F5344CB8AC3E}">
        <p14:creationId xmlns:p14="http://schemas.microsoft.com/office/powerpoint/2010/main" val="1827194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Taught</a:t>
            </a:r>
            <a:r>
              <a:rPr lang="en-GB" baseline="0" dirty="0"/>
              <a:t> 1-2-1 if appropriate </a:t>
            </a:r>
          </a:p>
          <a:p>
            <a:r>
              <a:rPr lang="en-GB" baseline="0" dirty="0"/>
              <a:t>Small groups</a:t>
            </a:r>
          </a:p>
          <a:p>
            <a:r>
              <a:rPr lang="en-GB" baseline="0" dirty="0" err="1"/>
              <a:t>Gudided</a:t>
            </a:r>
            <a:r>
              <a:rPr lang="en-GB" baseline="0" dirty="0"/>
              <a:t> reading and phonics are a priority and a big part of our school day</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ECE3D690-2DC8-2D4D-91B0-F72210E09693}" type="slidenum">
              <a:rPr lang="en-US" smtClean="0"/>
              <a:t>26</a:t>
            </a:fld>
            <a:endParaRPr lang="en-US"/>
          </a:p>
        </p:txBody>
      </p:sp>
    </p:spTree>
    <p:extLst>
      <p:ext uri="{BB962C8B-B14F-4D97-AF65-F5344CB8AC3E}">
        <p14:creationId xmlns:p14="http://schemas.microsoft.com/office/powerpoint/2010/main" val="2604571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June – work 1-2-1 with teacher to read a list</a:t>
            </a:r>
            <a:r>
              <a:rPr lang="en-GB" baseline="0" dirty="0"/>
              <a:t> of words</a:t>
            </a:r>
          </a:p>
          <a:p>
            <a:r>
              <a:rPr lang="en-GB" baseline="0" dirty="0"/>
              <a:t>NOT a reading test – purely assessing ability to decode – segment and blend</a:t>
            </a:r>
          </a:p>
          <a:p>
            <a:r>
              <a:rPr lang="en-GB" baseline="0" dirty="0"/>
              <a:t>This is reported to parents  in summer if children got the expected mark</a:t>
            </a:r>
            <a:endParaRPr lang="en-GB" dirty="0"/>
          </a:p>
        </p:txBody>
      </p:sp>
      <p:sp>
        <p:nvSpPr>
          <p:cNvPr id="4" name="Slide Number Placeholder 3"/>
          <p:cNvSpPr>
            <a:spLocks noGrp="1"/>
          </p:cNvSpPr>
          <p:nvPr>
            <p:ph type="sldNum" sz="quarter" idx="10"/>
          </p:nvPr>
        </p:nvSpPr>
        <p:spPr/>
        <p:txBody>
          <a:bodyPr/>
          <a:lstStyle/>
          <a:p>
            <a:fld id="{ECE3D690-2DC8-2D4D-91B0-F72210E09693}" type="slidenum">
              <a:rPr lang="en-US" smtClean="0"/>
              <a:t>27</a:t>
            </a:fld>
            <a:endParaRPr lang="en-US"/>
          </a:p>
        </p:txBody>
      </p:sp>
    </p:spTree>
    <p:extLst>
      <p:ext uri="{BB962C8B-B14F-4D97-AF65-F5344CB8AC3E}">
        <p14:creationId xmlns:p14="http://schemas.microsoft.com/office/powerpoint/2010/main" val="2956768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Focus on grammar and punctuation</a:t>
            </a:r>
          </a:p>
          <a:p>
            <a:r>
              <a:rPr lang="en-GB" dirty="0"/>
              <a:t>Immersed</a:t>
            </a:r>
            <a:r>
              <a:rPr lang="en-GB" baseline="0" dirty="0"/>
              <a:t> into a text as a stimulus for a half term </a:t>
            </a:r>
          </a:p>
          <a:p>
            <a:r>
              <a:rPr lang="en-GB" baseline="0" dirty="0"/>
              <a:t>Exposure to an enriching vocabulary </a:t>
            </a:r>
          </a:p>
          <a:p>
            <a:r>
              <a:rPr lang="en-GB" baseline="0" dirty="0"/>
              <a:t>Different writing purposes e.g. narrative ; recipe; reports</a:t>
            </a:r>
          </a:p>
          <a:p>
            <a:r>
              <a:rPr lang="en-GB" baseline="0" dirty="0"/>
              <a:t>Plan; write; edit </a:t>
            </a:r>
          </a:p>
          <a:p>
            <a:r>
              <a:rPr lang="en-GB" baseline="0" dirty="0"/>
              <a:t>Expectation that end of Y1 children use unfamiliar words ; spell them and include them in their writing </a:t>
            </a:r>
            <a:endParaRPr lang="en-GB" dirty="0"/>
          </a:p>
        </p:txBody>
      </p:sp>
      <p:sp>
        <p:nvSpPr>
          <p:cNvPr id="4" name="Slide Number Placeholder 3"/>
          <p:cNvSpPr>
            <a:spLocks noGrp="1"/>
          </p:cNvSpPr>
          <p:nvPr>
            <p:ph type="sldNum" sz="quarter" idx="10"/>
          </p:nvPr>
        </p:nvSpPr>
        <p:spPr/>
        <p:txBody>
          <a:bodyPr/>
          <a:lstStyle/>
          <a:p>
            <a:fld id="{ECE3D690-2DC8-2D4D-91B0-F72210E09693}" type="slidenum">
              <a:rPr lang="en-US" smtClean="0"/>
              <a:t>28</a:t>
            </a:fld>
            <a:endParaRPr lang="en-US"/>
          </a:p>
        </p:txBody>
      </p:sp>
    </p:spTree>
    <p:extLst>
      <p:ext uri="{BB962C8B-B14F-4D97-AF65-F5344CB8AC3E}">
        <p14:creationId xmlns:p14="http://schemas.microsoft.com/office/powerpoint/2010/main" val="39306442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E3D690-2DC8-2D4D-91B0-F72210E09693}" type="slidenum">
              <a:rPr lang="en-US" smtClean="0"/>
              <a:t>29</a:t>
            </a:fld>
            <a:endParaRPr lang="en-US"/>
          </a:p>
        </p:txBody>
      </p:sp>
    </p:spTree>
    <p:extLst>
      <p:ext uri="{BB962C8B-B14F-4D97-AF65-F5344CB8AC3E}">
        <p14:creationId xmlns:p14="http://schemas.microsoft.com/office/powerpoint/2010/main" val="12887839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E3D690-2DC8-2D4D-91B0-F72210E09693}" type="slidenum">
              <a:rPr lang="en-US" smtClean="0"/>
              <a:t>30</a:t>
            </a:fld>
            <a:endParaRPr lang="en-US"/>
          </a:p>
        </p:txBody>
      </p:sp>
    </p:spTree>
    <p:extLst>
      <p:ext uri="{BB962C8B-B14F-4D97-AF65-F5344CB8AC3E}">
        <p14:creationId xmlns:p14="http://schemas.microsoft.com/office/powerpoint/2010/main" val="33418768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A22D26B-6B53-4860-9202-303544CBF74F}" type="slidenum">
              <a:rPr lang="en-GB" altLang="en-US" smtClean="0">
                <a:latin typeface="SassoonPrimaryInfant" pitchFamily="2" charset="0"/>
              </a:rPr>
              <a:pPr fontAlgn="base">
                <a:spcBef>
                  <a:spcPct val="0"/>
                </a:spcBef>
                <a:spcAft>
                  <a:spcPct val="0"/>
                </a:spcAft>
              </a:pPr>
              <a:t>31</a:t>
            </a:fld>
            <a:endParaRPr lang="en-GB" altLang="en-US">
              <a:latin typeface="SassoonPrimaryInfant" pitchFamily="2" charset="0"/>
            </a:endParaRPr>
          </a:p>
        </p:txBody>
      </p:sp>
    </p:spTree>
    <p:extLst>
      <p:ext uri="{BB962C8B-B14F-4D97-AF65-F5344CB8AC3E}">
        <p14:creationId xmlns:p14="http://schemas.microsoft.com/office/powerpoint/2010/main" val="1526062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a:t>
            </a:r>
            <a:r>
              <a:rPr lang="en-GB" baseline="0" dirty="0"/>
              <a:t> it I different – how it will feel for the children.</a:t>
            </a:r>
          </a:p>
          <a:p>
            <a:r>
              <a:rPr lang="en-GB" baseline="0" dirty="0"/>
              <a:t>Children have moved from following EYFS (play-based pedagogy) to the National Curriculum. New curriculum in 2014 – INTENT / IMPLEMENTATION / IMPACT.</a:t>
            </a:r>
          </a:p>
          <a:p>
            <a:r>
              <a:rPr lang="en-GB" baseline="0" dirty="0"/>
              <a:t>There will still be ‘continuous provision’ child initiated time but slowly over the year this will become more adult directed for ‘most’ children. </a:t>
            </a:r>
          </a:p>
          <a:p>
            <a:r>
              <a:rPr lang="en-GB" baseline="0" dirty="0"/>
              <a:t>End of year expectations – HANDOUT. Children’s progress is reported to you along the year.</a:t>
            </a:r>
            <a:endParaRPr lang="en-GB" dirty="0"/>
          </a:p>
        </p:txBody>
      </p:sp>
      <p:sp>
        <p:nvSpPr>
          <p:cNvPr id="4" name="Slide Number Placeholder 3"/>
          <p:cNvSpPr>
            <a:spLocks noGrp="1"/>
          </p:cNvSpPr>
          <p:nvPr>
            <p:ph type="sldNum" sz="quarter" idx="10"/>
          </p:nvPr>
        </p:nvSpPr>
        <p:spPr/>
        <p:txBody>
          <a:bodyPr/>
          <a:lstStyle/>
          <a:p>
            <a:fld id="{ECE3D690-2DC8-2D4D-91B0-F72210E09693}" type="slidenum">
              <a:rPr lang="en-US" smtClean="0"/>
              <a:t>4</a:t>
            </a:fld>
            <a:endParaRPr lang="en-US"/>
          </a:p>
        </p:txBody>
      </p:sp>
    </p:spTree>
    <p:extLst>
      <p:ext uri="{BB962C8B-B14F-4D97-AF65-F5344CB8AC3E}">
        <p14:creationId xmlns:p14="http://schemas.microsoft.com/office/powerpoint/2010/main" val="13564043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E3D690-2DC8-2D4D-91B0-F72210E09693}" type="slidenum">
              <a:rPr lang="en-US" smtClean="0"/>
              <a:t>32</a:t>
            </a:fld>
            <a:endParaRPr lang="en-US"/>
          </a:p>
        </p:txBody>
      </p:sp>
    </p:spTree>
    <p:extLst>
      <p:ext uri="{BB962C8B-B14F-4D97-AF65-F5344CB8AC3E}">
        <p14:creationId xmlns:p14="http://schemas.microsoft.com/office/powerpoint/2010/main" val="4265223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89C522C-608A-40C9-B32E-24F988D6980A}" type="slidenum">
              <a:rPr lang="en-GB" altLang="en-US" smtClean="0">
                <a:latin typeface="SassoonPrimaryInfant" pitchFamily="2" charset="0"/>
              </a:rPr>
              <a:pPr fontAlgn="base">
                <a:spcBef>
                  <a:spcPct val="0"/>
                </a:spcBef>
                <a:spcAft>
                  <a:spcPct val="0"/>
                </a:spcAft>
              </a:pPr>
              <a:t>33</a:t>
            </a:fld>
            <a:endParaRPr lang="en-GB" altLang="en-US">
              <a:latin typeface="SassoonPrimaryInfant" pitchFamily="2" charset="0"/>
            </a:endParaRPr>
          </a:p>
        </p:txBody>
      </p:sp>
    </p:spTree>
    <p:extLst>
      <p:ext uri="{BB962C8B-B14F-4D97-AF65-F5344CB8AC3E}">
        <p14:creationId xmlns:p14="http://schemas.microsoft.com/office/powerpoint/2010/main" val="18972335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E3D690-2DC8-2D4D-91B0-F72210E09693}" type="slidenum">
              <a:rPr lang="en-US" smtClean="0"/>
              <a:t>34</a:t>
            </a:fld>
            <a:endParaRPr lang="en-US"/>
          </a:p>
        </p:txBody>
      </p:sp>
    </p:spTree>
    <p:extLst>
      <p:ext uri="{BB962C8B-B14F-4D97-AF65-F5344CB8AC3E}">
        <p14:creationId xmlns:p14="http://schemas.microsoft.com/office/powerpoint/2010/main" val="25089644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E3D690-2DC8-2D4D-91B0-F72210E09693}" type="slidenum">
              <a:rPr lang="en-US" smtClean="0"/>
              <a:t>35</a:t>
            </a:fld>
            <a:endParaRPr lang="en-US"/>
          </a:p>
        </p:txBody>
      </p:sp>
    </p:spTree>
    <p:extLst>
      <p:ext uri="{BB962C8B-B14F-4D97-AF65-F5344CB8AC3E}">
        <p14:creationId xmlns:p14="http://schemas.microsoft.com/office/powerpoint/2010/main" val="40694978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E3D690-2DC8-2D4D-91B0-F72210E09693}" type="slidenum">
              <a:rPr lang="en-US" smtClean="0"/>
              <a:t>36</a:t>
            </a:fld>
            <a:endParaRPr lang="en-US"/>
          </a:p>
        </p:txBody>
      </p:sp>
    </p:spTree>
    <p:extLst>
      <p:ext uri="{BB962C8B-B14F-4D97-AF65-F5344CB8AC3E}">
        <p14:creationId xmlns:p14="http://schemas.microsoft.com/office/powerpoint/2010/main" val="11870867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E3D690-2DC8-2D4D-91B0-F72210E09693}" type="slidenum">
              <a:rPr lang="en-US" smtClean="0"/>
              <a:t>37</a:t>
            </a:fld>
            <a:endParaRPr lang="en-US"/>
          </a:p>
        </p:txBody>
      </p:sp>
    </p:spTree>
    <p:extLst>
      <p:ext uri="{BB962C8B-B14F-4D97-AF65-F5344CB8AC3E}">
        <p14:creationId xmlns:p14="http://schemas.microsoft.com/office/powerpoint/2010/main" val="39303232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E3D690-2DC8-2D4D-91B0-F72210E09693}" type="slidenum">
              <a:rPr lang="en-US" smtClean="0"/>
              <a:t>38</a:t>
            </a:fld>
            <a:endParaRPr lang="en-US"/>
          </a:p>
        </p:txBody>
      </p:sp>
    </p:spTree>
    <p:extLst>
      <p:ext uri="{BB962C8B-B14F-4D97-AF65-F5344CB8AC3E}">
        <p14:creationId xmlns:p14="http://schemas.microsoft.com/office/powerpoint/2010/main" val="2505666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E3D690-2DC8-2D4D-91B0-F72210E09693}" type="slidenum">
              <a:rPr lang="en-US" smtClean="0"/>
              <a:t>39</a:t>
            </a:fld>
            <a:endParaRPr lang="en-US"/>
          </a:p>
        </p:txBody>
      </p:sp>
    </p:spTree>
    <p:extLst>
      <p:ext uri="{BB962C8B-B14F-4D97-AF65-F5344CB8AC3E}">
        <p14:creationId xmlns:p14="http://schemas.microsoft.com/office/powerpoint/2010/main" val="18912524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E3D690-2DC8-2D4D-91B0-F72210E09693}" type="slidenum">
              <a:rPr lang="en-US" smtClean="0"/>
              <a:t>40</a:t>
            </a:fld>
            <a:endParaRPr lang="en-US"/>
          </a:p>
        </p:txBody>
      </p:sp>
    </p:spTree>
    <p:extLst>
      <p:ext uri="{BB962C8B-B14F-4D97-AF65-F5344CB8AC3E}">
        <p14:creationId xmlns:p14="http://schemas.microsoft.com/office/powerpoint/2010/main" val="13345071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too taxing.</a:t>
            </a:r>
          </a:p>
          <a:p>
            <a:r>
              <a:rPr lang="en-GB" dirty="0"/>
              <a:t>Only a few minutes</a:t>
            </a:r>
          </a:p>
          <a:p>
            <a:r>
              <a:rPr lang="en-GB" dirty="0"/>
              <a:t>Main</a:t>
            </a:r>
            <a:r>
              <a:rPr lang="en-GB" baseline="0" dirty="0"/>
              <a:t> focus – READING </a:t>
            </a:r>
          </a:p>
          <a:p>
            <a:endParaRPr lang="en-GB" dirty="0"/>
          </a:p>
        </p:txBody>
      </p:sp>
      <p:sp>
        <p:nvSpPr>
          <p:cNvPr id="4" name="Slide Number Placeholder 3"/>
          <p:cNvSpPr>
            <a:spLocks noGrp="1"/>
          </p:cNvSpPr>
          <p:nvPr>
            <p:ph type="sldNum" sz="quarter" idx="10"/>
          </p:nvPr>
        </p:nvSpPr>
        <p:spPr/>
        <p:txBody>
          <a:bodyPr/>
          <a:lstStyle/>
          <a:p>
            <a:fld id="{ECE3D690-2DC8-2D4D-91B0-F72210E09693}" type="slidenum">
              <a:rPr lang="en-US" smtClean="0"/>
              <a:t>41</a:t>
            </a:fld>
            <a:endParaRPr lang="en-US"/>
          </a:p>
        </p:txBody>
      </p:sp>
    </p:spTree>
    <p:extLst>
      <p:ext uri="{BB962C8B-B14F-4D97-AF65-F5344CB8AC3E}">
        <p14:creationId xmlns:p14="http://schemas.microsoft.com/office/powerpoint/2010/main" val="513993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E3D690-2DC8-2D4D-91B0-F72210E09693}" type="slidenum">
              <a:rPr lang="en-US" smtClean="0"/>
              <a:t>5</a:t>
            </a:fld>
            <a:endParaRPr lang="en-US"/>
          </a:p>
        </p:txBody>
      </p:sp>
    </p:spTree>
    <p:extLst>
      <p:ext uri="{BB962C8B-B14F-4D97-AF65-F5344CB8AC3E}">
        <p14:creationId xmlns:p14="http://schemas.microsoft.com/office/powerpoint/2010/main" val="23775121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E3D690-2DC8-2D4D-91B0-F72210E09693}" type="slidenum">
              <a:rPr lang="en-US" smtClean="0"/>
              <a:t>42</a:t>
            </a:fld>
            <a:endParaRPr lang="en-US"/>
          </a:p>
        </p:txBody>
      </p:sp>
    </p:spTree>
    <p:extLst>
      <p:ext uri="{BB962C8B-B14F-4D97-AF65-F5344CB8AC3E}">
        <p14:creationId xmlns:p14="http://schemas.microsoft.com/office/powerpoint/2010/main" val="35811545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E3D690-2DC8-2D4D-91B0-F72210E09693}" type="slidenum">
              <a:rPr lang="en-US" smtClean="0"/>
              <a:t>43</a:t>
            </a:fld>
            <a:endParaRPr lang="en-US"/>
          </a:p>
        </p:txBody>
      </p:sp>
    </p:spTree>
    <p:extLst>
      <p:ext uri="{BB962C8B-B14F-4D97-AF65-F5344CB8AC3E}">
        <p14:creationId xmlns:p14="http://schemas.microsoft.com/office/powerpoint/2010/main" val="20038500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E3D690-2DC8-2D4D-91B0-F72210E09693}" type="slidenum">
              <a:rPr lang="en-US" smtClean="0"/>
              <a:t>44</a:t>
            </a:fld>
            <a:endParaRPr lang="en-US"/>
          </a:p>
        </p:txBody>
      </p:sp>
    </p:spTree>
    <p:extLst>
      <p:ext uri="{BB962C8B-B14F-4D97-AF65-F5344CB8AC3E}">
        <p14:creationId xmlns:p14="http://schemas.microsoft.com/office/powerpoint/2010/main" val="1396115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support until necessary</a:t>
            </a:r>
          </a:p>
        </p:txBody>
      </p:sp>
      <p:sp>
        <p:nvSpPr>
          <p:cNvPr id="4" name="Slide Number Placeholder 3"/>
          <p:cNvSpPr>
            <a:spLocks noGrp="1"/>
          </p:cNvSpPr>
          <p:nvPr>
            <p:ph type="sldNum" sz="quarter" idx="10"/>
          </p:nvPr>
        </p:nvSpPr>
        <p:spPr/>
        <p:txBody>
          <a:bodyPr/>
          <a:lstStyle/>
          <a:p>
            <a:fld id="{ECE3D690-2DC8-2D4D-91B0-F72210E09693}" type="slidenum">
              <a:rPr lang="en-US" smtClean="0"/>
              <a:t>6</a:t>
            </a:fld>
            <a:endParaRPr lang="en-US"/>
          </a:p>
        </p:txBody>
      </p:sp>
    </p:spTree>
    <p:extLst>
      <p:ext uri="{BB962C8B-B14F-4D97-AF65-F5344CB8AC3E}">
        <p14:creationId xmlns:p14="http://schemas.microsoft.com/office/powerpoint/2010/main" val="2765406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E3D690-2DC8-2D4D-91B0-F72210E09693}" type="slidenum">
              <a:rPr lang="en-US" smtClean="0"/>
              <a:t>7</a:t>
            </a:fld>
            <a:endParaRPr lang="en-US"/>
          </a:p>
        </p:txBody>
      </p:sp>
    </p:spTree>
    <p:extLst>
      <p:ext uri="{BB962C8B-B14F-4D97-AF65-F5344CB8AC3E}">
        <p14:creationId xmlns:p14="http://schemas.microsoft.com/office/powerpoint/2010/main" val="1720039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E3D690-2DC8-2D4D-91B0-F72210E09693}" type="slidenum">
              <a:rPr lang="en-US" smtClean="0"/>
              <a:t>8</a:t>
            </a:fld>
            <a:endParaRPr lang="en-US"/>
          </a:p>
        </p:txBody>
      </p:sp>
    </p:spTree>
    <p:extLst>
      <p:ext uri="{BB962C8B-B14F-4D97-AF65-F5344CB8AC3E}">
        <p14:creationId xmlns:p14="http://schemas.microsoft.com/office/powerpoint/2010/main" val="1491612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E3D690-2DC8-2D4D-91B0-F72210E09693}" type="slidenum">
              <a:rPr lang="en-US" smtClean="0"/>
              <a:t>9</a:t>
            </a:fld>
            <a:endParaRPr lang="en-US"/>
          </a:p>
        </p:txBody>
      </p:sp>
    </p:spTree>
    <p:extLst>
      <p:ext uri="{BB962C8B-B14F-4D97-AF65-F5344CB8AC3E}">
        <p14:creationId xmlns:p14="http://schemas.microsoft.com/office/powerpoint/2010/main" val="1890946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E3D690-2DC8-2D4D-91B0-F72210E09693}" type="slidenum">
              <a:rPr lang="en-US" smtClean="0"/>
              <a:t>11</a:t>
            </a:fld>
            <a:endParaRPr lang="en-US"/>
          </a:p>
        </p:txBody>
      </p:sp>
    </p:spTree>
    <p:extLst>
      <p:ext uri="{BB962C8B-B14F-4D97-AF65-F5344CB8AC3E}">
        <p14:creationId xmlns:p14="http://schemas.microsoft.com/office/powerpoint/2010/main" val="2755178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3BD04-5E35-27B6-D3F4-F373FF10BD3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D1B258A-22B0-01B1-1AC9-C857909182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54057A3-716F-B095-5965-D7BBF83C07D6}"/>
              </a:ext>
            </a:extLst>
          </p:cNvPr>
          <p:cNvSpPr>
            <a:spLocks noGrp="1"/>
          </p:cNvSpPr>
          <p:nvPr>
            <p:ph type="dt" sz="half" idx="10"/>
          </p:nvPr>
        </p:nvSpPr>
        <p:spPr/>
        <p:txBody>
          <a:bodyPr/>
          <a:lstStyle/>
          <a:p>
            <a:fld id="{8E8DF587-64B5-064E-A5C9-26C274A38713}" type="datetimeFigureOut">
              <a:rPr lang="en-US" smtClean="0"/>
              <a:t>9/23/2025</a:t>
            </a:fld>
            <a:endParaRPr lang="en-US"/>
          </a:p>
        </p:txBody>
      </p:sp>
      <p:sp>
        <p:nvSpPr>
          <p:cNvPr id="5" name="Footer Placeholder 4">
            <a:extLst>
              <a:ext uri="{FF2B5EF4-FFF2-40B4-BE49-F238E27FC236}">
                <a16:creationId xmlns:a16="http://schemas.microsoft.com/office/drawing/2014/main" id="{1A874D21-6E26-1F2D-1A36-A6E8549858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AC1856-A5FF-E896-6EE2-3D4BC31F9A64}"/>
              </a:ext>
            </a:extLst>
          </p:cNvPr>
          <p:cNvSpPr>
            <a:spLocks noGrp="1"/>
          </p:cNvSpPr>
          <p:nvPr>
            <p:ph type="sldNum" sz="quarter" idx="12"/>
          </p:nvPr>
        </p:nvSpPr>
        <p:spPr/>
        <p:txBody>
          <a:bodyPr/>
          <a:lstStyle/>
          <a:p>
            <a:fld id="{D930CBA4-D6BC-5344-B007-818A13C2D113}" type="slidenum">
              <a:rPr lang="en-US" smtClean="0"/>
              <a:t>‹#›</a:t>
            </a:fld>
            <a:endParaRPr lang="en-US"/>
          </a:p>
        </p:txBody>
      </p:sp>
    </p:spTree>
    <p:extLst>
      <p:ext uri="{BB962C8B-B14F-4D97-AF65-F5344CB8AC3E}">
        <p14:creationId xmlns:p14="http://schemas.microsoft.com/office/powerpoint/2010/main" val="202948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0E297-CAAE-1791-EFE5-7418D24879E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D09C7CE-B06E-4BDE-0A8B-766C7C9892D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7CCC85-F30C-F915-FA3C-83A73FA0B861}"/>
              </a:ext>
            </a:extLst>
          </p:cNvPr>
          <p:cNvSpPr>
            <a:spLocks noGrp="1"/>
          </p:cNvSpPr>
          <p:nvPr>
            <p:ph type="dt" sz="half" idx="10"/>
          </p:nvPr>
        </p:nvSpPr>
        <p:spPr/>
        <p:txBody>
          <a:bodyPr/>
          <a:lstStyle/>
          <a:p>
            <a:fld id="{8E8DF587-64B5-064E-A5C9-26C274A38713}" type="datetimeFigureOut">
              <a:rPr lang="en-US" smtClean="0"/>
              <a:t>9/23/2025</a:t>
            </a:fld>
            <a:endParaRPr lang="en-US"/>
          </a:p>
        </p:txBody>
      </p:sp>
      <p:sp>
        <p:nvSpPr>
          <p:cNvPr id="5" name="Footer Placeholder 4">
            <a:extLst>
              <a:ext uri="{FF2B5EF4-FFF2-40B4-BE49-F238E27FC236}">
                <a16:creationId xmlns:a16="http://schemas.microsoft.com/office/drawing/2014/main" id="{32E86BB1-0045-176E-C5E9-84457F87D7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13D8E-892C-7569-9E7C-164E8195F79A}"/>
              </a:ext>
            </a:extLst>
          </p:cNvPr>
          <p:cNvSpPr>
            <a:spLocks noGrp="1"/>
          </p:cNvSpPr>
          <p:nvPr>
            <p:ph type="sldNum" sz="quarter" idx="12"/>
          </p:nvPr>
        </p:nvSpPr>
        <p:spPr/>
        <p:txBody>
          <a:bodyPr/>
          <a:lstStyle/>
          <a:p>
            <a:fld id="{D930CBA4-D6BC-5344-B007-818A13C2D113}" type="slidenum">
              <a:rPr lang="en-US" smtClean="0"/>
              <a:t>‹#›</a:t>
            </a:fld>
            <a:endParaRPr lang="en-US"/>
          </a:p>
        </p:txBody>
      </p:sp>
    </p:spTree>
    <p:extLst>
      <p:ext uri="{BB962C8B-B14F-4D97-AF65-F5344CB8AC3E}">
        <p14:creationId xmlns:p14="http://schemas.microsoft.com/office/powerpoint/2010/main" val="1691476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DAECD0-B349-8D45-3F21-7EBEF981549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B325098-BD28-AC5F-5C9E-CB26205FAD9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9691476-F76F-3E47-8275-FBB0690C0196}"/>
              </a:ext>
            </a:extLst>
          </p:cNvPr>
          <p:cNvSpPr>
            <a:spLocks noGrp="1"/>
          </p:cNvSpPr>
          <p:nvPr>
            <p:ph type="dt" sz="half" idx="10"/>
          </p:nvPr>
        </p:nvSpPr>
        <p:spPr/>
        <p:txBody>
          <a:bodyPr/>
          <a:lstStyle/>
          <a:p>
            <a:fld id="{8E8DF587-64B5-064E-A5C9-26C274A38713}" type="datetimeFigureOut">
              <a:rPr lang="en-US" smtClean="0"/>
              <a:t>9/23/2025</a:t>
            </a:fld>
            <a:endParaRPr lang="en-US"/>
          </a:p>
        </p:txBody>
      </p:sp>
      <p:sp>
        <p:nvSpPr>
          <p:cNvPr id="5" name="Footer Placeholder 4">
            <a:extLst>
              <a:ext uri="{FF2B5EF4-FFF2-40B4-BE49-F238E27FC236}">
                <a16:creationId xmlns:a16="http://schemas.microsoft.com/office/drawing/2014/main" id="{2B3156E8-0C64-CD97-DD93-3E430F6681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FD0C0D-8E9F-2D51-F346-D1CFCE265C0F}"/>
              </a:ext>
            </a:extLst>
          </p:cNvPr>
          <p:cNvSpPr>
            <a:spLocks noGrp="1"/>
          </p:cNvSpPr>
          <p:nvPr>
            <p:ph type="sldNum" sz="quarter" idx="12"/>
          </p:nvPr>
        </p:nvSpPr>
        <p:spPr/>
        <p:txBody>
          <a:bodyPr/>
          <a:lstStyle/>
          <a:p>
            <a:fld id="{D930CBA4-D6BC-5344-B007-818A13C2D113}" type="slidenum">
              <a:rPr lang="en-US" smtClean="0"/>
              <a:t>‹#›</a:t>
            </a:fld>
            <a:endParaRPr lang="en-US"/>
          </a:p>
        </p:txBody>
      </p:sp>
    </p:spTree>
    <p:extLst>
      <p:ext uri="{BB962C8B-B14F-4D97-AF65-F5344CB8AC3E}">
        <p14:creationId xmlns:p14="http://schemas.microsoft.com/office/powerpoint/2010/main" val="2125735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FEE9C-09EE-7682-FBDE-A58C1187152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7FB0D58-9B10-8A91-187A-56E71318ACD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6BB6E04-7CED-DF04-BE36-AEB044220B7C}"/>
              </a:ext>
            </a:extLst>
          </p:cNvPr>
          <p:cNvSpPr>
            <a:spLocks noGrp="1"/>
          </p:cNvSpPr>
          <p:nvPr>
            <p:ph type="dt" sz="half" idx="10"/>
          </p:nvPr>
        </p:nvSpPr>
        <p:spPr/>
        <p:txBody>
          <a:bodyPr/>
          <a:lstStyle/>
          <a:p>
            <a:fld id="{8E8DF587-64B5-064E-A5C9-26C274A38713}" type="datetimeFigureOut">
              <a:rPr lang="en-US" smtClean="0"/>
              <a:t>9/23/2025</a:t>
            </a:fld>
            <a:endParaRPr lang="en-US"/>
          </a:p>
        </p:txBody>
      </p:sp>
      <p:sp>
        <p:nvSpPr>
          <p:cNvPr id="5" name="Footer Placeholder 4">
            <a:extLst>
              <a:ext uri="{FF2B5EF4-FFF2-40B4-BE49-F238E27FC236}">
                <a16:creationId xmlns:a16="http://schemas.microsoft.com/office/drawing/2014/main" id="{73288E6D-632F-8C42-2D92-53318135F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B84E62-3874-D4CE-9C30-EF258013F9EB}"/>
              </a:ext>
            </a:extLst>
          </p:cNvPr>
          <p:cNvSpPr>
            <a:spLocks noGrp="1"/>
          </p:cNvSpPr>
          <p:nvPr>
            <p:ph type="sldNum" sz="quarter" idx="12"/>
          </p:nvPr>
        </p:nvSpPr>
        <p:spPr/>
        <p:txBody>
          <a:bodyPr/>
          <a:lstStyle/>
          <a:p>
            <a:fld id="{D930CBA4-D6BC-5344-B007-818A13C2D113}" type="slidenum">
              <a:rPr lang="en-US" smtClean="0"/>
              <a:t>‹#›</a:t>
            </a:fld>
            <a:endParaRPr lang="en-US"/>
          </a:p>
        </p:txBody>
      </p:sp>
    </p:spTree>
    <p:extLst>
      <p:ext uri="{BB962C8B-B14F-4D97-AF65-F5344CB8AC3E}">
        <p14:creationId xmlns:p14="http://schemas.microsoft.com/office/powerpoint/2010/main" val="3868212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23DB3-6B0E-0F80-7097-14F59F28118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93A68AF-8B9E-F969-A587-3090107046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39BA38B-6E9F-C459-DCC7-B0EB403B6AEF}"/>
              </a:ext>
            </a:extLst>
          </p:cNvPr>
          <p:cNvSpPr>
            <a:spLocks noGrp="1"/>
          </p:cNvSpPr>
          <p:nvPr>
            <p:ph type="dt" sz="half" idx="10"/>
          </p:nvPr>
        </p:nvSpPr>
        <p:spPr/>
        <p:txBody>
          <a:bodyPr/>
          <a:lstStyle/>
          <a:p>
            <a:fld id="{8E8DF587-64B5-064E-A5C9-26C274A38713}" type="datetimeFigureOut">
              <a:rPr lang="en-US" smtClean="0"/>
              <a:t>9/23/2025</a:t>
            </a:fld>
            <a:endParaRPr lang="en-US"/>
          </a:p>
        </p:txBody>
      </p:sp>
      <p:sp>
        <p:nvSpPr>
          <p:cNvPr id="5" name="Footer Placeholder 4">
            <a:extLst>
              <a:ext uri="{FF2B5EF4-FFF2-40B4-BE49-F238E27FC236}">
                <a16:creationId xmlns:a16="http://schemas.microsoft.com/office/drawing/2014/main" id="{259C8315-2A4B-430B-5AE2-2D28FBC43C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4ECE7C-9F74-70AE-91AE-D739A4238F1F}"/>
              </a:ext>
            </a:extLst>
          </p:cNvPr>
          <p:cNvSpPr>
            <a:spLocks noGrp="1"/>
          </p:cNvSpPr>
          <p:nvPr>
            <p:ph type="sldNum" sz="quarter" idx="12"/>
          </p:nvPr>
        </p:nvSpPr>
        <p:spPr/>
        <p:txBody>
          <a:bodyPr/>
          <a:lstStyle/>
          <a:p>
            <a:fld id="{D930CBA4-D6BC-5344-B007-818A13C2D113}" type="slidenum">
              <a:rPr lang="en-US" smtClean="0"/>
              <a:t>‹#›</a:t>
            </a:fld>
            <a:endParaRPr lang="en-US"/>
          </a:p>
        </p:txBody>
      </p:sp>
    </p:spTree>
    <p:extLst>
      <p:ext uri="{BB962C8B-B14F-4D97-AF65-F5344CB8AC3E}">
        <p14:creationId xmlns:p14="http://schemas.microsoft.com/office/powerpoint/2010/main" val="938691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4B6A4-0FDA-02DE-F1C6-FC82E9E6A19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5529BCA-6A33-4877-B18E-6F0812BB26C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50B763A-7BE1-7DD3-A377-1AB839B7F90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534E3A2-438D-840F-F706-FF344A9FDF4F}"/>
              </a:ext>
            </a:extLst>
          </p:cNvPr>
          <p:cNvSpPr>
            <a:spLocks noGrp="1"/>
          </p:cNvSpPr>
          <p:nvPr>
            <p:ph type="dt" sz="half" idx="10"/>
          </p:nvPr>
        </p:nvSpPr>
        <p:spPr/>
        <p:txBody>
          <a:bodyPr/>
          <a:lstStyle/>
          <a:p>
            <a:fld id="{8E8DF587-64B5-064E-A5C9-26C274A38713}" type="datetimeFigureOut">
              <a:rPr lang="en-US" smtClean="0"/>
              <a:t>9/23/2025</a:t>
            </a:fld>
            <a:endParaRPr lang="en-US"/>
          </a:p>
        </p:txBody>
      </p:sp>
      <p:sp>
        <p:nvSpPr>
          <p:cNvPr id="6" name="Footer Placeholder 5">
            <a:extLst>
              <a:ext uri="{FF2B5EF4-FFF2-40B4-BE49-F238E27FC236}">
                <a16:creationId xmlns:a16="http://schemas.microsoft.com/office/drawing/2014/main" id="{00052DF7-E518-97B5-45F2-4A72B3AF0A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E37127-179E-42ED-81B5-0EBD656EF5E4}"/>
              </a:ext>
            </a:extLst>
          </p:cNvPr>
          <p:cNvSpPr>
            <a:spLocks noGrp="1"/>
          </p:cNvSpPr>
          <p:nvPr>
            <p:ph type="sldNum" sz="quarter" idx="12"/>
          </p:nvPr>
        </p:nvSpPr>
        <p:spPr/>
        <p:txBody>
          <a:bodyPr/>
          <a:lstStyle/>
          <a:p>
            <a:fld id="{D930CBA4-D6BC-5344-B007-818A13C2D113}" type="slidenum">
              <a:rPr lang="en-US" smtClean="0"/>
              <a:t>‹#›</a:t>
            </a:fld>
            <a:endParaRPr lang="en-US"/>
          </a:p>
        </p:txBody>
      </p:sp>
    </p:spTree>
    <p:extLst>
      <p:ext uri="{BB962C8B-B14F-4D97-AF65-F5344CB8AC3E}">
        <p14:creationId xmlns:p14="http://schemas.microsoft.com/office/powerpoint/2010/main" val="2995014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07F1B-064B-DB47-6E4C-6580E218CFB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3DE37C6-FA4D-D4E0-C3CD-10410FF542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E4EB2E5-24D6-7A08-D68C-23A10F46A98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24FF037-B57A-C1B9-D320-5F81923A30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A5B8E21-2E08-5DCB-E41C-EE02018094E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C4E4AB1-7783-AE57-B646-123633058AF5}"/>
              </a:ext>
            </a:extLst>
          </p:cNvPr>
          <p:cNvSpPr>
            <a:spLocks noGrp="1"/>
          </p:cNvSpPr>
          <p:nvPr>
            <p:ph type="dt" sz="half" idx="10"/>
          </p:nvPr>
        </p:nvSpPr>
        <p:spPr/>
        <p:txBody>
          <a:bodyPr/>
          <a:lstStyle/>
          <a:p>
            <a:fld id="{8E8DF587-64B5-064E-A5C9-26C274A38713}" type="datetimeFigureOut">
              <a:rPr lang="en-US" smtClean="0"/>
              <a:t>9/23/2025</a:t>
            </a:fld>
            <a:endParaRPr lang="en-US"/>
          </a:p>
        </p:txBody>
      </p:sp>
      <p:sp>
        <p:nvSpPr>
          <p:cNvPr id="8" name="Footer Placeholder 7">
            <a:extLst>
              <a:ext uri="{FF2B5EF4-FFF2-40B4-BE49-F238E27FC236}">
                <a16:creationId xmlns:a16="http://schemas.microsoft.com/office/drawing/2014/main" id="{CFF88FFB-BD0D-951F-6BB3-E3927A89F0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85A85A-C36B-C09B-6729-9B9829E8B7FA}"/>
              </a:ext>
            </a:extLst>
          </p:cNvPr>
          <p:cNvSpPr>
            <a:spLocks noGrp="1"/>
          </p:cNvSpPr>
          <p:nvPr>
            <p:ph type="sldNum" sz="quarter" idx="12"/>
          </p:nvPr>
        </p:nvSpPr>
        <p:spPr/>
        <p:txBody>
          <a:bodyPr/>
          <a:lstStyle/>
          <a:p>
            <a:fld id="{D930CBA4-D6BC-5344-B007-818A13C2D113}" type="slidenum">
              <a:rPr lang="en-US" smtClean="0"/>
              <a:t>‹#›</a:t>
            </a:fld>
            <a:endParaRPr lang="en-US"/>
          </a:p>
        </p:txBody>
      </p:sp>
    </p:spTree>
    <p:extLst>
      <p:ext uri="{BB962C8B-B14F-4D97-AF65-F5344CB8AC3E}">
        <p14:creationId xmlns:p14="http://schemas.microsoft.com/office/powerpoint/2010/main" val="1121899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3542D-59BE-898A-166F-3634B14D6B2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45ECF06-E4B1-7CDC-5F3D-FE0A197EDDFA}"/>
              </a:ext>
            </a:extLst>
          </p:cNvPr>
          <p:cNvSpPr>
            <a:spLocks noGrp="1"/>
          </p:cNvSpPr>
          <p:nvPr>
            <p:ph type="dt" sz="half" idx="10"/>
          </p:nvPr>
        </p:nvSpPr>
        <p:spPr/>
        <p:txBody>
          <a:bodyPr/>
          <a:lstStyle/>
          <a:p>
            <a:fld id="{8E8DF587-64B5-064E-A5C9-26C274A38713}" type="datetimeFigureOut">
              <a:rPr lang="en-US" smtClean="0"/>
              <a:t>9/23/2025</a:t>
            </a:fld>
            <a:endParaRPr lang="en-US"/>
          </a:p>
        </p:txBody>
      </p:sp>
      <p:sp>
        <p:nvSpPr>
          <p:cNvPr id="4" name="Footer Placeholder 3">
            <a:extLst>
              <a:ext uri="{FF2B5EF4-FFF2-40B4-BE49-F238E27FC236}">
                <a16:creationId xmlns:a16="http://schemas.microsoft.com/office/drawing/2014/main" id="{B26F7695-5DBA-480F-5AFE-EBEE2D8602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4437BA-C42E-F560-9E48-68F9B19810B5}"/>
              </a:ext>
            </a:extLst>
          </p:cNvPr>
          <p:cNvSpPr>
            <a:spLocks noGrp="1"/>
          </p:cNvSpPr>
          <p:nvPr>
            <p:ph type="sldNum" sz="quarter" idx="12"/>
          </p:nvPr>
        </p:nvSpPr>
        <p:spPr/>
        <p:txBody>
          <a:bodyPr/>
          <a:lstStyle/>
          <a:p>
            <a:fld id="{D930CBA4-D6BC-5344-B007-818A13C2D113}" type="slidenum">
              <a:rPr lang="en-US" smtClean="0"/>
              <a:t>‹#›</a:t>
            </a:fld>
            <a:endParaRPr lang="en-US"/>
          </a:p>
        </p:txBody>
      </p:sp>
    </p:spTree>
    <p:extLst>
      <p:ext uri="{BB962C8B-B14F-4D97-AF65-F5344CB8AC3E}">
        <p14:creationId xmlns:p14="http://schemas.microsoft.com/office/powerpoint/2010/main" val="1359890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9ABB1D-11B6-E3FA-DFA8-56576DEDA745}"/>
              </a:ext>
            </a:extLst>
          </p:cNvPr>
          <p:cNvSpPr>
            <a:spLocks noGrp="1"/>
          </p:cNvSpPr>
          <p:nvPr>
            <p:ph type="dt" sz="half" idx="10"/>
          </p:nvPr>
        </p:nvSpPr>
        <p:spPr/>
        <p:txBody>
          <a:bodyPr/>
          <a:lstStyle/>
          <a:p>
            <a:fld id="{8E8DF587-64B5-064E-A5C9-26C274A38713}" type="datetimeFigureOut">
              <a:rPr lang="en-US" smtClean="0"/>
              <a:t>9/23/2025</a:t>
            </a:fld>
            <a:endParaRPr lang="en-US"/>
          </a:p>
        </p:txBody>
      </p:sp>
      <p:sp>
        <p:nvSpPr>
          <p:cNvPr id="3" name="Footer Placeholder 2">
            <a:extLst>
              <a:ext uri="{FF2B5EF4-FFF2-40B4-BE49-F238E27FC236}">
                <a16:creationId xmlns:a16="http://schemas.microsoft.com/office/drawing/2014/main" id="{7C0B64AD-DF8F-F145-495B-C6444E9F29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5B345A-2F66-6771-F848-D4894D467B24}"/>
              </a:ext>
            </a:extLst>
          </p:cNvPr>
          <p:cNvSpPr>
            <a:spLocks noGrp="1"/>
          </p:cNvSpPr>
          <p:nvPr>
            <p:ph type="sldNum" sz="quarter" idx="12"/>
          </p:nvPr>
        </p:nvSpPr>
        <p:spPr/>
        <p:txBody>
          <a:bodyPr/>
          <a:lstStyle/>
          <a:p>
            <a:fld id="{D930CBA4-D6BC-5344-B007-818A13C2D113}" type="slidenum">
              <a:rPr lang="en-US" smtClean="0"/>
              <a:t>‹#›</a:t>
            </a:fld>
            <a:endParaRPr lang="en-US"/>
          </a:p>
        </p:txBody>
      </p:sp>
    </p:spTree>
    <p:extLst>
      <p:ext uri="{BB962C8B-B14F-4D97-AF65-F5344CB8AC3E}">
        <p14:creationId xmlns:p14="http://schemas.microsoft.com/office/powerpoint/2010/main" val="752313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2C4E1-9E98-6F2A-5167-D764DAB7E99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6ED9CAE-BF80-A0F7-462E-436774F7EF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45F1D81-B156-53E3-D149-CDC925DFCA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7B0BF48-F77D-A796-33D6-856BEEEB9760}"/>
              </a:ext>
            </a:extLst>
          </p:cNvPr>
          <p:cNvSpPr>
            <a:spLocks noGrp="1"/>
          </p:cNvSpPr>
          <p:nvPr>
            <p:ph type="dt" sz="half" idx="10"/>
          </p:nvPr>
        </p:nvSpPr>
        <p:spPr/>
        <p:txBody>
          <a:bodyPr/>
          <a:lstStyle/>
          <a:p>
            <a:fld id="{8E8DF587-64B5-064E-A5C9-26C274A38713}" type="datetimeFigureOut">
              <a:rPr lang="en-US" smtClean="0"/>
              <a:t>9/23/2025</a:t>
            </a:fld>
            <a:endParaRPr lang="en-US"/>
          </a:p>
        </p:txBody>
      </p:sp>
      <p:sp>
        <p:nvSpPr>
          <p:cNvPr id="6" name="Footer Placeholder 5">
            <a:extLst>
              <a:ext uri="{FF2B5EF4-FFF2-40B4-BE49-F238E27FC236}">
                <a16:creationId xmlns:a16="http://schemas.microsoft.com/office/drawing/2014/main" id="{26620D89-7B22-7D42-4BD8-732A67A97C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B8CE3B-59D9-CA67-7FFC-10C0087A0BDF}"/>
              </a:ext>
            </a:extLst>
          </p:cNvPr>
          <p:cNvSpPr>
            <a:spLocks noGrp="1"/>
          </p:cNvSpPr>
          <p:nvPr>
            <p:ph type="sldNum" sz="quarter" idx="12"/>
          </p:nvPr>
        </p:nvSpPr>
        <p:spPr/>
        <p:txBody>
          <a:bodyPr/>
          <a:lstStyle/>
          <a:p>
            <a:fld id="{D930CBA4-D6BC-5344-B007-818A13C2D113}" type="slidenum">
              <a:rPr lang="en-US" smtClean="0"/>
              <a:t>‹#›</a:t>
            </a:fld>
            <a:endParaRPr lang="en-US"/>
          </a:p>
        </p:txBody>
      </p:sp>
    </p:spTree>
    <p:extLst>
      <p:ext uri="{BB962C8B-B14F-4D97-AF65-F5344CB8AC3E}">
        <p14:creationId xmlns:p14="http://schemas.microsoft.com/office/powerpoint/2010/main" val="2695787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105D2-9F44-5462-08C2-374882996B3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698A5CA-0A67-1026-4B42-C7D48EDB73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5CAC7E-62A5-3422-B764-D617B142D9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5B7AC07-95DD-4864-970E-F105368192A1}"/>
              </a:ext>
            </a:extLst>
          </p:cNvPr>
          <p:cNvSpPr>
            <a:spLocks noGrp="1"/>
          </p:cNvSpPr>
          <p:nvPr>
            <p:ph type="dt" sz="half" idx="10"/>
          </p:nvPr>
        </p:nvSpPr>
        <p:spPr/>
        <p:txBody>
          <a:bodyPr/>
          <a:lstStyle/>
          <a:p>
            <a:fld id="{8E8DF587-64B5-064E-A5C9-26C274A38713}" type="datetimeFigureOut">
              <a:rPr lang="en-US" smtClean="0"/>
              <a:t>9/23/2025</a:t>
            </a:fld>
            <a:endParaRPr lang="en-US"/>
          </a:p>
        </p:txBody>
      </p:sp>
      <p:sp>
        <p:nvSpPr>
          <p:cNvPr id="6" name="Footer Placeholder 5">
            <a:extLst>
              <a:ext uri="{FF2B5EF4-FFF2-40B4-BE49-F238E27FC236}">
                <a16:creationId xmlns:a16="http://schemas.microsoft.com/office/drawing/2014/main" id="{C120827C-4D72-0396-0B8E-C8C62893B9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207357-BCDE-E84A-5EBF-F5F6F4E02D3A}"/>
              </a:ext>
            </a:extLst>
          </p:cNvPr>
          <p:cNvSpPr>
            <a:spLocks noGrp="1"/>
          </p:cNvSpPr>
          <p:nvPr>
            <p:ph type="sldNum" sz="quarter" idx="12"/>
          </p:nvPr>
        </p:nvSpPr>
        <p:spPr/>
        <p:txBody>
          <a:bodyPr/>
          <a:lstStyle/>
          <a:p>
            <a:fld id="{D930CBA4-D6BC-5344-B007-818A13C2D113}" type="slidenum">
              <a:rPr lang="en-US" smtClean="0"/>
              <a:t>‹#›</a:t>
            </a:fld>
            <a:endParaRPr lang="en-US"/>
          </a:p>
        </p:txBody>
      </p:sp>
    </p:spTree>
    <p:extLst>
      <p:ext uri="{BB962C8B-B14F-4D97-AF65-F5344CB8AC3E}">
        <p14:creationId xmlns:p14="http://schemas.microsoft.com/office/powerpoint/2010/main" val="819780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273760-7557-ADB8-3F35-9F7DD47E33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D13EA50-FB18-7CFA-E2D5-D236759C2E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8A77CB0-8363-EE85-4291-0B259E0EDE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8DF587-64B5-064E-A5C9-26C274A38713}" type="datetimeFigureOut">
              <a:rPr lang="en-US" smtClean="0"/>
              <a:t>9/23/2025</a:t>
            </a:fld>
            <a:endParaRPr lang="en-US"/>
          </a:p>
        </p:txBody>
      </p:sp>
      <p:sp>
        <p:nvSpPr>
          <p:cNvPr id="5" name="Footer Placeholder 4">
            <a:extLst>
              <a:ext uri="{FF2B5EF4-FFF2-40B4-BE49-F238E27FC236}">
                <a16:creationId xmlns:a16="http://schemas.microsoft.com/office/drawing/2014/main" id="{E547644C-2511-F2DD-1BDB-87F788CE9D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7C6B12-3B25-02C5-8B11-15C8C242D3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30CBA4-D6BC-5344-B007-818A13C2D113}" type="slidenum">
              <a:rPr lang="en-US" smtClean="0"/>
              <a:t>‹#›</a:t>
            </a:fld>
            <a:endParaRPr lang="en-US"/>
          </a:p>
        </p:txBody>
      </p:sp>
    </p:spTree>
    <p:extLst>
      <p:ext uri="{BB962C8B-B14F-4D97-AF65-F5344CB8AC3E}">
        <p14:creationId xmlns:p14="http://schemas.microsoft.com/office/powerpoint/2010/main" val="4256719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4.png"/><Relationship Id="rId7" Type="http://schemas.openxmlformats.org/officeDocument/2006/relationships/diagramColors" Target="../diagrams/colors1.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mailto:schooloffice@blackhorsehill-infant.wirral.sch.uk"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05FBF-FEFE-548D-6CEC-08DD049A1CBE}"/>
              </a:ext>
            </a:extLst>
          </p:cNvPr>
          <p:cNvSpPr>
            <a:spLocks noGrp="1"/>
          </p:cNvSpPr>
          <p:nvPr>
            <p:ph type="ctrTitle"/>
          </p:nvPr>
        </p:nvSpPr>
        <p:spPr>
          <a:xfrm>
            <a:off x="1524000" y="2016126"/>
            <a:ext cx="9144000" cy="2387600"/>
          </a:xfrm>
        </p:spPr>
        <p:txBody>
          <a:bodyPr>
            <a:normAutofit fontScale="90000"/>
          </a:bodyPr>
          <a:lstStyle/>
          <a:p>
            <a:r>
              <a:rPr lang="en-GB" altLang="en-US" sz="6000" b="1" dirty="0">
                <a:latin typeface="SassoonCRInfant" panose="02010503020300020003" pitchFamily="2" charset="0"/>
              </a:rPr>
              <a:t>Black Horse Hill Infant School </a:t>
            </a:r>
            <a:br>
              <a:rPr lang="en-GB" altLang="en-US" sz="6000" b="1" dirty="0">
                <a:latin typeface="SassoonCRInfant" panose="02010503020300020003" pitchFamily="2" charset="0"/>
              </a:rPr>
            </a:br>
            <a:r>
              <a:rPr lang="en-GB" altLang="en-US" sz="6000" b="1" dirty="0">
                <a:latin typeface="SassoonCRInfant" panose="02010503020300020003" pitchFamily="2" charset="0"/>
              </a:rPr>
              <a:t>Year 1 Curriculum Evening</a:t>
            </a:r>
            <a:endParaRPr lang="en-US" dirty="0">
              <a:latin typeface="SassoonCRInfant" panose="02010503020300020003" pitchFamily="2" charset="0"/>
            </a:endParaRPr>
          </a:p>
        </p:txBody>
      </p:sp>
      <p:sp>
        <p:nvSpPr>
          <p:cNvPr id="3" name="Subtitle 2">
            <a:extLst>
              <a:ext uri="{FF2B5EF4-FFF2-40B4-BE49-F238E27FC236}">
                <a16:creationId xmlns:a16="http://schemas.microsoft.com/office/drawing/2014/main" id="{3F3F2F87-5A1F-987D-4E5F-3A57505D4A71}"/>
              </a:ext>
            </a:extLst>
          </p:cNvPr>
          <p:cNvSpPr>
            <a:spLocks noGrp="1"/>
          </p:cNvSpPr>
          <p:nvPr>
            <p:ph type="subTitle" idx="1"/>
          </p:nvPr>
        </p:nvSpPr>
        <p:spPr>
          <a:xfrm>
            <a:off x="1524000" y="5416550"/>
            <a:ext cx="9144000" cy="746125"/>
          </a:xfrm>
        </p:spPr>
        <p:txBody>
          <a:bodyPr/>
          <a:lstStyle/>
          <a:p>
            <a:r>
              <a:rPr lang="en-GB" altLang="en-US" sz="2400" dirty="0">
                <a:latin typeface="SassoonCRInfant" panose="02010503020300020003" pitchFamily="2" charset="0"/>
              </a:rPr>
              <a:t>2025-26</a:t>
            </a:r>
            <a:endParaRPr lang="en-US" dirty="0">
              <a:latin typeface="SassoonCRInfant" panose="02010503020300020003" pitchFamily="2" charset="0"/>
            </a:endParaRPr>
          </a:p>
        </p:txBody>
      </p:sp>
      <p:pic>
        <p:nvPicPr>
          <p:cNvPr id="4" name="Picture 3">
            <a:extLst>
              <a:ext uri="{FF2B5EF4-FFF2-40B4-BE49-F238E27FC236}">
                <a16:creationId xmlns:a16="http://schemas.microsoft.com/office/drawing/2014/main" id="{185FB273-F79B-E66F-248F-80CFDC30D3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4824" y="201613"/>
            <a:ext cx="16573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208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C1E7CD-E0C2-4B81-ABC9-95AC05274047}"/>
              </a:ext>
            </a:extLst>
          </p:cNvPr>
          <p:cNvPicPr>
            <a:picLocks noChangeAspect="1"/>
          </p:cNvPicPr>
          <p:nvPr/>
        </p:nvPicPr>
        <p:blipFill>
          <a:blip r:embed="rId2"/>
          <a:stretch>
            <a:fillRect/>
          </a:stretch>
        </p:blipFill>
        <p:spPr>
          <a:xfrm>
            <a:off x="91440" y="583582"/>
            <a:ext cx="12192000" cy="4264371"/>
          </a:xfrm>
          <a:prstGeom prst="rect">
            <a:avLst/>
          </a:prstGeom>
        </p:spPr>
      </p:pic>
    </p:spTree>
    <p:extLst>
      <p:ext uri="{BB962C8B-B14F-4D97-AF65-F5344CB8AC3E}">
        <p14:creationId xmlns:p14="http://schemas.microsoft.com/office/powerpoint/2010/main" val="4231372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084388" y="-17463"/>
            <a:ext cx="8229600" cy="1143001"/>
          </a:xfrm>
        </p:spPr>
        <p:txBody>
          <a:bodyPr/>
          <a:lstStyle/>
          <a:p>
            <a:pPr eaLnBrk="1" hangingPunct="1"/>
            <a:r>
              <a:rPr lang="en-GB" altLang="en-US" b="1">
                <a:latin typeface="SassoonCRInfant" panose="02010503020300020003" pitchFamily="2" charset="0"/>
              </a:rPr>
              <a:t>Knowledge Organiser </a:t>
            </a:r>
          </a:p>
        </p:txBody>
      </p:sp>
      <p:pic>
        <p:nvPicPr>
          <p:cNvPr id="38915"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287713" y="2708276"/>
            <a:ext cx="5308600" cy="3508375"/>
          </a:xfrm>
        </p:spPr>
      </p:pic>
      <p:sp>
        <p:nvSpPr>
          <p:cNvPr id="38916" name="TextBox 4"/>
          <p:cNvSpPr txBox="1">
            <a:spLocks noChangeArrowheads="1"/>
          </p:cNvSpPr>
          <p:nvPr/>
        </p:nvSpPr>
        <p:spPr bwMode="auto">
          <a:xfrm>
            <a:off x="1981201" y="981075"/>
            <a:ext cx="84359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sz="2400">
                <a:latin typeface="SassoonCRInfant" panose="02010503020300020003" pitchFamily="2" charset="0"/>
              </a:rPr>
              <a:t>A knowledge organiser is a document that supports the key learning the children will take part in throughout a unit. There is a knowledge organiser for each unit we use from curriculum maestro and can be found in the homework section of the school website.</a:t>
            </a:r>
          </a:p>
        </p:txBody>
      </p:sp>
    </p:spTree>
    <p:extLst>
      <p:ext uri="{BB962C8B-B14F-4D97-AF65-F5344CB8AC3E}">
        <p14:creationId xmlns:p14="http://schemas.microsoft.com/office/powerpoint/2010/main" val="2905414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2CFB2-0D72-DB72-478F-6475C78B247D}"/>
              </a:ext>
            </a:extLst>
          </p:cNvPr>
          <p:cNvSpPr>
            <a:spLocks noGrp="1"/>
          </p:cNvSpPr>
          <p:nvPr>
            <p:ph type="title"/>
          </p:nvPr>
        </p:nvSpPr>
        <p:spPr>
          <a:xfrm>
            <a:off x="725466" y="0"/>
            <a:ext cx="10515600" cy="1325563"/>
          </a:xfrm>
        </p:spPr>
        <p:txBody>
          <a:bodyPr/>
          <a:lstStyle/>
          <a:p>
            <a:r>
              <a:rPr lang="en-GB" altLang="en-US" b="1" dirty="0">
                <a:latin typeface="SassoonCRInfant" panose="02010503020300020003" pitchFamily="2" charset="0"/>
              </a:rPr>
              <a:t>National Curriculum Expectations</a:t>
            </a:r>
            <a:endParaRPr lang="en-US" dirty="0">
              <a:latin typeface="SassoonCRInfant" panose="02010503020300020003" pitchFamily="2" charset="0"/>
            </a:endParaRPr>
          </a:p>
        </p:txBody>
      </p:sp>
      <p:sp>
        <p:nvSpPr>
          <p:cNvPr id="3" name="Content Placeholder 2">
            <a:extLst>
              <a:ext uri="{FF2B5EF4-FFF2-40B4-BE49-F238E27FC236}">
                <a16:creationId xmlns:a16="http://schemas.microsoft.com/office/drawing/2014/main" id="{5C755604-4FE6-BDA9-3A03-7ACADAA0B1B3}"/>
              </a:ext>
            </a:extLst>
          </p:cNvPr>
          <p:cNvSpPr>
            <a:spLocks noGrp="1"/>
          </p:cNvSpPr>
          <p:nvPr>
            <p:ph idx="1"/>
          </p:nvPr>
        </p:nvSpPr>
        <p:spPr>
          <a:xfrm>
            <a:off x="838200" y="1825625"/>
            <a:ext cx="3896638" cy="692107"/>
          </a:xfrm>
        </p:spPr>
        <p:txBody>
          <a:bodyPr/>
          <a:lstStyle/>
          <a:p>
            <a:r>
              <a:rPr lang="en-US" altLang="en-US" sz="4000" dirty="0">
                <a:latin typeface="SassoonCRInfant" panose="02010503020300020003" pitchFamily="2" charset="0"/>
              </a:rPr>
              <a:t>Find the Fibs…</a:t>
            </a:r>
          </a:p>
          <a:p>
            <a:pPr marL="0" indent="0">
              <a:buNone/>
            </a:pPr>
            <a:endParaRPr lang="en-US" dirty="0"/>
          </a:p>
        </p:txBody>
      </p:sp>
      <p:pic>
        <p:nvPicPr>
          <p:cNvPr id="5" name="Picture 4" descr="Cartoon of a pinocchio&#10;&#10;Description automatically generated">
            <a:extLst>
              <a:ext uri="{FF2B5EF4-FFF2-40B4-BE49-F238E27FC236}">
                <a16:creationId xmlns:a16="http://schemas.microsoft.com/office/drawing/2014/main" id="{F2EB3AC4-F755-2784-3991-03FB589DE0EF}"/>
              </a:ext>
            </a:extLst>
          </p:cNvPr>
          <p:cNvPicPr>
            <a:picLocks noChangeAspect="1"/>
          </p:cNvPicPr>
          <p:nvPr/>
        </p:nvPicPr>
        <p:blipFill>
          <a:blip r:embed="rId3"/>
          <a:stretch>
            <a:fillRect/>
          </a:stretch>
        </p:blipFill>
        <p:spPr>
          <a:xfrm>
            <a:off x="5823126" y="2517732"/>
            <a:ext cx="2444052" cy="2504936"/>
          </a:xfrm>
          <a:prstGeom prst="rect">
            <a:avLst/>
          </a:prstGeom>
        </p:spPr>
      </p:pic>
    </p:spTree>
    <p:extLst>
      <p:ext uri="{BB962C8B-B14F-4D97-AF65-F5344CB8AC3E}">
        <p14:creationId xmlns:p14="http://schemas.microsoft.com/office/powerpoint/2010/main" val="3556142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4C59F-9208-2315-8EFB-89F0E48187EB}"/>
              </a:ext>
            </a:extLst>
          </p:cNvPr>
          <p:cNvSpPr>
            <a:spLocks noGrp="1"/>
          </p:cNvSpPr>
          <p:nvPr>
            <p:ph type="title"/>
          </p:nvPr>
        </p:nvSpPr>
        <p:spPr>
          <a:xfrm>
            <a:off x="838200" y="365125"/>
            <a:ext cx="2644588" cy="1325563"/>
          </a:xfrm>
        </p:spPr>
        <p:txBody>
          <a:bodyPr>
            <a:normAutofit/>
          </a:bodyPr>
          <a:lstStyle/>
          <a:p>
            <a:r>
              <a:rPr lang="en-US" sz="6000" dirty="0">
                <a:latin typeface="SassoonCRInfant" panose="02010503020300020003" pitchFamily="2" charset="0"/>
              </a:rPr>
              <a:t>Phonics</a:t>
            </a:r>
          </a:p>
        </p:txBody>
      </p:sp>
      <p:sp>
        <p:nvSpPr>
          <p:cNvPr id="3" name="Content Placeholder 2">
            <a:extLst>
              <a:ext uri="{FF2B5EF4-FFF2-40B4-BE49-F238E27FC236}">
                <a16:creationId xmlns:a16="http://schemas.microsoft.com/office/drawing/2014/main" id="{4364C908-626B-9C23-414D-42D9F695AC33}"/>
              </a:ext>
            </a:extLst>
          </p:cNvPr>
          <p:cNvSpPr>
            <a:spLocks noGrp="1"/>
          </p:cNvSpPr>
          <p:nvPr>
            <p:ph idx="1"/>
          </p:nvPr>
        </p:nvSpPr>
        <p:spPr>
          <a:xfrm>
            <a:off x="838200" y="1825625"/>
            <a:ext cx="10515600" cy="1603375"/>
          </a:xfrm>
        </p:spPr>
        <p:txBody>
          <a:bodyPr>
            <a:normAutofit lnSpcReduction="10000"/>
          </a:bodyPr>
          <a:lstStyle/>
          <a:p>
            <a:r>
              <a:rPr lang="en-US" sz="4000" dirty="0">
                <a:latin typeface="SassoonCRInfant" panose="02010503020300020003" pitchFamily="2" charset="0"/>
              </a:rPr>
              <a:t>Phonics is learning </a:t>
            </a:r>
            <a:r>
              <a:rPr lang="en-US" sz="4000" b="1" dirty="0">
                <a:solidFill>
                  <a:srgbClr val="7030A0"/>
                </a:solidFill>
                <a:latin typeface="SassoonCRInfant" panose="02010503020300020003" pitchFamily="2" charset="0"/>
              </a:rPr>
              <a:t>G</a:t>
            </a:r>
            <a:r>
              <a:rPr lang="en-US" sz="4000" dirty="0">
                <a:latin typeface="SassoonCRInfant" panose="02010503020300020003" pitchFamily="2" charset="0"/>
              </a:rPr>
              <a:t>rapheme </a:t>
            </a:r>
            <a:r>
              <a:rPr lang="en-US" sz="4000" b="1" dirty="0">
                <a:solidFill>
                  <a:srgbClr val="7030A0"/>
                </a:solidFill>
                <a:latin typeface="SassoonCRInfant" panose="02010503020300020003" pitchFamily="2" charset="0"/>
              </a:rPr>
              <a:t>P</a:t>
            </a:r>
            <a:r>
              <a:rPr lang="en-US" sz="4000" dirty="0">
                <a:latin typeface="SassoonCRInfant" panose="02010503020300020003" pitchFamily="2" charset="0"/>
              </a:rPr>
              <a:t>honeme </a:t>
            </a:r>
            <a:r>
              <a:rPr lang="en-US" sz="4000" b="1" dirty="0">
                <a:solidFill>
                  <a:srgbClr val="7030A0"/>
                </a:solidFill>
                <a:latin typeface="SassoonCRInfant" panose="02010503020300020003" pitchFamily="2" charset="0"/>
              </a:rPr>
              <a:t>C</a:t>
            </a:r>
            <a:r>
              <a:rPr lang="en-US" sz="4000" dirty="0">
                <a:latin typeface="SassoonCRInfant" panose="02010503020300020003" pitchFamily="2" charset="0"/>
              </a:rPr>
              <a:t>orrespondence (alphabetic system; letters represent speech sounds).</a:t>
            </a:r>
          </a:p>
        </p:txBody>
      </p:sp>
      <p:pic>
        <p:nvPicPr>
          <p:cNvPr id="4" name="Picture 10" descr="Collins Big Cat | Little Wandle Letters and Sounds Revised ebook libra">
            <a:extLst>
              <a:ext uri="{FF2B5EF4-FFF2-40B4-BE49-F238E27FC236}">
                <a16:creationId xmlns:a16="http://schemas.microsoft.com/office/drawing/2014/main" id="{7121012F-EE92-D1E5-2D3D-2FB17053A3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0199" y="3413"/>
            <a:ext cx="2780282" cy="182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A2C3DA4B-5236-F09C-DE9D-C7E015E0DBF7}"/>
              </a:ext>
            </a:extLst>
          </p:cNvPr>
          <p:cNvSpPr txBox="1"/>
          <p:nvPr/>
        </p:nvSpPr>
        <p:spPr>
          <a:xfrm>
            <a:off x="922939" y="3389586"/>
            <a:ext cx="3610963" cy="2308324"/>
          </a:xfrm>
          <a:prstGeom prst="rect">
            <a:avLst/>
          </a:prstGeom>
          <a:noFill/>
        </p:spPr>
        <p:txBody>
          <a:bodyPr wrap="square" rtlCol="0">
            <a:spAutoFit/>
          </a:bodyPr>
          <a:lstStyle/>
          <a:p>
            <a:r>
              <a:rPr lang="en-US" sz="4800" b="1" dirty="0">
                <a:solidFill>
                  <a:srgbClr val="7030A0"/>
                </a:solidFill>
                <a:latin typeface="SassoonCRInfant" panose="02010503020300020003" pitchFamily="2" charset="0"/>
              </a:rPr>
              <a:t>G</a:t>
            </a:r>
            <a:r>
              <a:rPr lang="en-US" sz="4800" dirty="0">
                <a:latin typeface="SassoonCRInfant" panose="02010503020300020003" pitchFamily="2" charset="0"/>
              </a:rPr>
              <a:t>rapheme</a:t>
            </a:r>
          </a:p>
          <a:p>
            <a:r>
              <a:rPr lang="en-GB" sz="2400" dirty="0">
                <a:latin typeface="SassoonCRInfant" panose="02010503020300020003" pitchFamily="2" charset="0"/>
                <a:ea typeface="Arial Unicode MS" charset="0"/>
                <a:cs typeface="Arial Unicode MS" charset="0"/>
              </a:rPr>
              <a:t>Written representation of sound</a:t>
            </a:r>
            <a:r>
              <a:rPr lang="en-GB" sz="2400" dirty="0">
                <a:latin typeface="Sassoon Penpals" panose="02000400000000000000" pitchFamily="2" charset="77"/>
                <a:ea typeface="Arial Unicode MS" charset="0"/>
                <a:cs typeface="Arial Unicode MS" charset="0"/>
              </a:rPr>
              <a:t>.</a:t>
            </a:r>
          </a:p>
          <a:p>
            <a:endParaRPr lang="en-US" sz="4800" dirty="0"/>
          </a:p>
        </p:txBody>
      </p:sp>
      <p:sp>
        <p:nvSpPr>
          <p:cNvPr id="7" name="TextBox 6">
            <a:extLst>
              <a:ext uri="{FF2B5EF4-FFF2-40B4-BE49-F238E27FC236}">
                <a16:creationId xmlns:a16="http://schemas.microsoft.com/office/drawing/2014/main" id="{C301C94F-4E1D-0B7A-BF96-2665AD9C0FA5}"/>
              </a:ext>
            </a:extLst>
          </p:cNvPr>
          <p:cNvSpPr txBox="1"/>
          <p:nvPr/>
        </p:nvSpPr>
        <p:spPr>
          <a:xfrm>
            <a:off x="7658099" y="3389586"/>
            <a:ext cx="3695701" cy="2308324"/>
          </a:xfrm>
          <a:prstGeom prst="rect">
            <a:avLst/>
          </a:prstGeom>
          <a:noFill/>
        </p:spPr>
        <p:txBody>
          <a:bodyPr wrap="square" rtlCol="0">
            <a:spAutoFit/>
          </a:bodyPr>
          <a:lstStyle/>
          <a:p>
            <a:r>
              <a:rPr lang="en-US" sz="4800" b="1" dirty="0">
                <a:solidFill>
                  <a:srgbClr val="7030A0"/>
                </a:solidFill>
                <a:latin typeface="SassoonCRInfant" panose="02010503020300020003" pitchFamily="2" charset="0"/>
              </a:rPr>
              <a:t>P</a:t>
            </a:r>
            <a:r>
              <a:rPr lang="en-US" sz="4800" dirty="0">
                <a:latin typeface="SassoonCRInfant" panose="02010503020300020003" pitchFamily="2" charset="0"/>
              </a:rPr>
              <a:t>honeme</a:t>
            </a:r>
          </a:p>
          <a:p>
            <a:r>
              <a:rPr lang="en-GB" sz="2400" dirty="0">
                <a:latin typeface="SassoonCRInfant" panose="02010503020300020003" pitchFamily="2" charset="0"/>
                <a:ea typeface="Arial Unicode MS" charset="0"/>
                <a:cs typeface="Arial Unicode MS" charset="0"/>
              </a:rPr>
              <a:t>Smallest unit of sound – can be represented by one or more letters (</a:t>
            </a:r>
            <a:r>
              <a:rPr lang="en-GB" sz="2400" dirty="0" err="1">
                <a:latin typeface="SassoonCRInfant" panose="02010503020300020003" pitchFamily="2" charset="0"/>
                <a:ea typeface="Arial Unicode MS" charset="0"/>
                <a:cs typeface="Arial Unicode MS" charset="0"/>
              </a:rPr>
              <a:t>eg</a:t>
            </a:r>
            <a:r>
              <a:rPr lang="en-GB" sz="2400" dirty="0">
                <a:latin typeface="SassoonCRInfant" panose="02010503020300020003" pitchFamily="2" charset="0"/>
                <a:ea typeface="Arial Unicode MS" charset="0"/>
                <a:cs typeface="Arial Unicode MS" charset="0"/>
              </a:rPr>
              <a:t> b</a:t>
            </a:r>
            <a:r>
              <a:rPr lang="en-GB" sz="2400" b="1" dirty="0">
                <a:latin typeface="SassoonCRInfant" panose="02010503020300020003" pitchFamily="2" charset="0"/>
                <a:ea typeface="Arial Unicode MS" charset="0"/>
                <a:cs typeface="Arial Unicode MS" charset="0"/>
              </a:rPr>
              <a:t>oo</a:t>
            </a:r>
            <a:r>
              <a:rPr lang="en-GB" sz="2400" dirty="0">
                <a:latin typeface="SassoonCRInfant" panose="02010503020300020003" pitchFamily="2" charset="0"/>
                <a:ea typeface="Arial Unicode MS" charset="0"/>
                <a:cs typeface="Arial Unicode MS" charset="0"/>
              </a:rPr>
              <a:t>k, c</a:t>
            </a:r>
            <a:r>
              <a:rPr lang="en-GB" sz="2400" b="1" dirty="0">
                <a:latin typeface="SassoonCRInfant" panose="02010503020300020003" pitchFamily="2" charset="0"/>
                <a:ea typeface="Arial Unicode MS" charset="0"/>
                <a:cs typeface="Arial Unicode MS" charset="0"/>
              </a:rPr>
              <a:t>u</a:t>
            </a:r>
            <a:r>
              <a:rPr lang="en-GB" sz="2400" dirty="0">
                <a:latin typeface="SassoonCRInfant" panose="02010503020300020003" pitchFamily="2" charset="0"/>
                <a:ea typeface="Arial Unicode MS" charset="0"/>
                <a:cs typeface="Arial Unicode MS" charset="0"/>
              </a:rPr>
              <a:t>p, c</a:t>
            </a:r>
            <a:r>
              <a:rPr lang="en-GB" sz="2400" b="1" dirty="0">
                <a:latin typeface="SassoonCRInfant" panose="02010503020300020003" pitchFamily="2" charset="0"/>
                <a:ea typeface="Arial Unicode MS" charset="0"/>
                <a:cs typeface="Arial Unicode MS" charset="0"/>
              </a:rPr>
              <a:t>oul</a:t>
            </a:r>
            <a:r>
              <a:rPr lang="en-GB" sz="2400" dirty="0">
                <a:latin typeface="SassoonCRInfant" panose="02010503020300020003" pitchFamily="2" charset="0"/>
                <a:ea typeface="Arial Unicode MS" charset="0"/>
                <a:cs typeface="Arial Unicode MS" charset="0"/>
              </a:rPr>
              <a:t>d).</a:t>
            </a:r>
            <a:endParaRPr lang="en-US" sz="2400" dirty="0">
              <a:latin typeface="SassoonCRInfant" panose="02010503020300020003" pitchFamily="2" charset="0"/>
            </a:endParaRPr>
          </a:p>
        </p:txBody>
      </p:sp>
      <p:pic>
        <p:nvPicPr>
          <p:cNvPr id="9" name="Picture 8" descr="A child holding a phone to his ear&#10;&#10;Description automatically generated">
            <a:extLst>
              <a:ext uri="{FF2B5EF4-FFF2-40B4-BE49-F238E27FC236}">
                <a16:creationId xmlns:a16="http://schemas.microsoft.com/office/drawing/2014/main" id="{3D9CA7B4-F2FD-8278-69CC-F30AD48C496B}"/>
              </a:ext>
            </a:extLst>
          </p:cNvPr>
          <p:cNvPicPr>
            <a:picLocks noChangeAspect="1"/>
          </p:cNvPicPr>
          <p:nvPr/>
        </p:nvPicPr>
        <p:blipFill>
          <a:blip r:embed="rId4"/>
          <a:stretch>
            <a:fillRect/>
          </a:stretch>
        </p:blipFill>
        <p:spPr>
          <a:xfrm>
            <a:off x="9042122" y="5346276"/>
            <a:ext cx="1102153" cy="1309395"/>
          </a:xfrm>
          <a:prstGeom prst="rect">
            <a:avLst/>
          </a:prstGeom>
        </p:spPr>
      </p:pic>
      <p:sp>
        <p:nvSpPr>
          <p:cNvPr id="10" name="TextBox 9">
            <a:extLst>
              <a:ext uri="{FF2B5EF4-FFF2-40B4-BE49-F238E27FC236}">
                <a16:creationId xmlns:a16="http://schemas.microsoft.com/office/drawing/2014/main" id="{A6835512-206B-B968-9524-E231EBCA6771}"/>
              </a:ext>
            </a:extLst>
          </p:cNvPr>
          <p:cNvSpPr txBox="1"/>
          <p:nvPr/>
        </p:nvSpPr>
        <p:spPr>
          <a:xfrm>
            <a:off x="799411" y="4789547"/>
            <a:ext cx="930166" cy="923330"/>
          </a:xfrm>
          <a:prstGeom prst="rect">
            <a:avLst/>
          </a:prstGeom>
          <a:noFill/>
        </p:spPr>
        <p:txBody>
          <a:bodyPr wrap="square" rtlCol="0">
            <a:spAutoFit/>
          </a:bodyPr>
          <a:lstStyle/>
          <a:p>
            <a:r>
              <a:rPr lang="en-US" sz="5400" dirty="0" err="1">
                <a:solidFill>
                  <a:srgbClr val="FF8AD8"/>
                </a:solidFill>
                <a:latin typeface="SassoonCRInfant" panose="02010503020300020003" pitchFamily="2" charset="0"/>
              </a:rPr>
              <a:t>sh</a:t>
            </a:r>
            <a:endParaRPr lang="en-US" sz="5400" dirty="0">
              <a:solidFill>
                <a:srgbClr val="FF8AD8"/>
              </a:solidFill>
              <a:latin typeface="SassoonCRInfant" panose="02010503020300020003" pitchFamily="2" charset="0"/>
            </a:endParaRPr>
          </a:p>
        </p:txBody>
      </p:sp>
      <p:sp>
        <p:nvSpPr>
          <p:cNvPr id="11" name="TextBox 10">
            <a:extLst>
              <a:ext uri="{FF2B5EF4-FFF2-40B4-BE49-F238E27FC236}">
                <a16:creationId xmlns:a16="http://schemas.microsoft.com/office/drawing/2014/main" id="{82D8A139-B218-3939-4AF6-229556A436D9}"/>
              </a:ext>
            </a:extLst>
          </p:cNvPr>
          <p:cNvSpPr txBox="1"/>
          <p:nvPr/>
        </p:nvSpPr>
        <p:spPr>
          <a:xfrm>
            <a:off x="1627881" y="5077644"/>
            <a:ext cx="930166" cy="923330"/>
          </a:xfrm>
          <a:prstGeom prst="rect">
            <a:avLst/>
          </a:prstGeom>
          <a:noFill/>
        </p:spPr>
        <p:txBody>
          <a:bodyPr wrap="square" rtlCol="0">
            <a:spAutoFit/>
          </a:bodyPr>
          <a:lstStyle/>
          <a:p>
            <a:r>
              <a:rPr lang="en-US" sz="5400" dirty="0">
                <a:solidFill>
                  <a:srgbClr val="FF0000"/>
                </a:solidFill>
                <a:latin typeface="SassoonCRInfant" panose="02010503020300020003" pitchFamily="2" charset="0"/>
              </a:rPr>
              <a:t>m</a:t>
            </a:r>
          </a:p>
        </p:txBody>
      </p:sp>
      <p:sp>
        <p:nvSpPr>
          <p:cNvPr id="12" name="TextBox 11">
            <a:extLst>
              <a:ext uri="{FF2B5EF4-FFF2-40B4-BE49-F238E27FC236}">
                <a16:creationId xmlns:a16="http://schemas.microsoft.com/office/drawing/2014/main" id="{CFE35EFF-2494-9EA5-C947-74FF21C673CC}"/>
              </a:ext>
            </a:extLst>
          </p:cNvPr>
          <p:cNvSpPr txBox="1"/>
          <p:nvPr/>
        </p:nvSpPr>
        <p:spPr>
          <a:xfrm>
            <a:off x="2598801" y="4789547"/>
            <a:ext cx="1490395" cy="923330"/>
          </a:xfrm>
          <a:prstGeom prst="rect">
            <a:avLst/>
          </a:prstGeom>
          <a:noFill/>
        </p:spPr>
        <p:txBody>
          <a:bodyPr wrap="square" rtlCol="0">
            <a:spAutoFit/>
          </a:bodyPr>
          <a:lstStyle/>
          <a:p>
            <a:r>
              <a:rPr lang="en-US" sz="5400" dirty="0" err="1">
                <a:solidFill>
                  <a:srgbClr val="00B0F0"/>
                </a:solidFill>
                <a:latin typeface="SassoonCRInfant" panose="02010503020300020003" pitchFamily="2" charset="0"/>
              </a:rPr>
              <a:t>igh</a:t>
            </a:r>
            <a:endParaRPr lang="en-US" sz="5400" dirty="0">
              <a:solidFill>
                <a:srgbClr val="00B0F0"/>
              </a:solidFill>
              <a:latin typeface="SassoonCRInfant" panose="02010503020300020003" pitchFamily="2" charset="0"/>
            </a:endParaRPr>
          </a:p>
        </p:txBody>
      </p:sp>
      <p:sp>
        <p:nvSpPr>
          <p:cNvPr id="13" name="TextBox 12">
            <a:extLst>
              <a:ext uri="{FF2B5EF4-FFF2-40B4-BE49-F238E27FC236}">
                <a16:creationId xmlns:a16="http://schemas.microsoft.com/office/drawing/2014/main" id="{45526405-E7D2-8642-E32C-ACE1E209B408}"/>
              </a:ext>
            </a:extLst>
          </p:cNvPr>
          <p:cNvSpPr txBox="1"/>
          <p:nvPr/>
        </p:nvSpPr>
        <p:spPr>
          <a:xfrm>
            <a:off x="3159031" y="5451892"/>
            <a:ext cx="930166" cy="923330"/>
          </a:xfrm>
          <a:prstGeom prst="rect">
            <a:avLst/>
          </a:prstGeom>
          <a:noFill/>
        </p:spPr>
        <p:txBody>
          <a:bodyPr wrap="square" rtlCol="0">
            <a:spAutoFit/>
          </a:bodyPr>
          <a:lstStyle/>
          <a:p>
            <a:r>
              <a:rPr lang="en-US" sz="5400" dirty="0" err="1">
                <a:solidFill>
                  <a:srgbClr val="00B050"/>
                </a:solidFill>
                <a:latin typeface="SassoonCRInfant" panose="02010503020300020003" pitchFamily="2" charset="0"/>
              </a:rPr>
              <a:t>ph</a:t>
            </a:r>
            <a:endParaRPr lang="en-US" sz="5400" dirty="0">
              <a:solidFill>
                <a:srgbClr val="00B050"/>
              </a:solidFill>
              <a:latin typeface="SassoonCRInfant" panose="02010503020300020003" pitchFamily="2" charset="0"/>
            </a:endParaRPr>
          </a:p>
        </p:txBody>
      </p:sp>
      <p:sp>
        <p:nvSpPr>
          <p:cNvPr id="15" name="Left-right Arrow 14">
            <a:extLst>
              <a:ext uri="{FF2B5EF4-FFF2-40B4-BE49-F238E27FC236}">
                <a16:creationId xmlns:a16="http://schemas.microsoft.com/office/drawing/2014/main" id="{4F101535-6AE5-19DC-9B50-24B5CB118A8D}"/>
              </a:ext>
            </a:extLst>
          </p:cNvPr>
          <p:cNvSpPr/>
          <p:nvPr/>
        </p:nvSpPr>
        <p:spPr>
          <a:xfrm>
            <a:off x="3765452" y="3512900"/>
            <a:ext cx="3577338" cy="539031"/>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9235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CBEB7-8373-5E21-2898-D9826810B67F}"/>
              </a:ext>
            </a:extLst>
          </p:cNvPr>
          <p:cNvSpPr>
            <a:spLocks noGrp="1"/>
          </p:cNvSpPr>
          <p:nvPr>
            <p:ph type="title"/>
          </p:nvPr>
        </p:nvSpPr>
        <p:spPr/>
        <p:txBody>
          <a:bodyPr>
            <a:normAutofit/>
          </a:bodyPr>
          <a:lstStyle/>
          <a:p>
            <a:r>
              <a:rPr lang="en-GB" sz="4400" u="sng" dirty="0">
                <a:latin typeface="SassoonCRInfant" panose="02010503020300020003" pitchFamily="2" charset="0"/>
              </a:rPr>
              <a:t>Phonics</a:t>
            </a:r>
            <a:r>
              <a:rPr lang="en-GB" sz="4400" dirty="0">
                <a:latin typeface="SassoonCRInfant" panose="02010503020300020003" pitchFamily="2" charset="0"/>
              </a:rPr>
              <a:t> helps us to read by segmenting and blending</a:t>
            </a:r>
            <a:endParaRPr lang="en-US" dirty="0">
              <a:latin typeface="SassoonCRInfant" panose="02010503020300020003" pitchFamily="2" charset="0"/>
            </a:endParaRPr>
          </a:p>
        </p:txBody>
      </p:sp>
      <p:sp>
        <p:nvSpPr>
          <p:cNvPr id="3" name="Content Placeholder 2">
            <a:extLst>
              <a:ext uri="{FF2B5EF4-FFF2-40B4-BE49-F238E27FC236}">
                <a16:creationId xmlns:a16="http://schemas.microsoft.com/office/drawing/2014/main" id="{329A21D5-A784-0400-FE46-D0103BA365FC}"/>
              </a:ext>
            </a:extLst>
          </p:cNvPr>
          <p:cNvSpPr>
            <a:spLocks noGrp="1"/>
          </p:cNvSpPr>
          <p:nvPr>
            <p:ph idx="1"/>
          </p:nvPr>
        </p:nvSpPr>
        <p:spPr>
          <a:xfrm>
            <a:off x="838200" y="1825624"/>
            <a:ext cx="10515600" cy="5032375"/>
          </a:xfrm>
        </p:spPr>
        <p:txBody>
          <a:bodyPr>
            <a:normAutofit fontScale="92500"/>
          </a:bodyPr>
          <a:lstStyle/>
          <a:p>
            <a:r>
              <a:rPr lang="en-GB" sz="4000" dirty="0">
                <a:solidFill>
                  <a:srgbClr val="FF0000"/>
                </a:solidFill>
                <a:latin typeface="SassoonCRInfant" panose="02010503020300020003" pitchFamily="2" charset="0"/>
                <a:ea typeface="Arial Unicode MS" charset="0"/>
                <a:cs typeface="Arial Unicode MS" charset="0"/>
              </a:rPr>
              <a:t>*Segmenting: </a:t>
            </a:r>
            <a:r>
              <a:rPr lang="en-GB" sz="4000" dirty="0">
                <a:latin typeface="SassoonCRInfant" panose="02010503020300020003" pitchFamily="2" charset="0"/>
                <a:ea typeface="Arial Unicode MS" charset="0"/>
                <a:cs typeface="Arial Unicode MS" charset="0"/>
              </a:rPr>
              <a:t>Identifying the individual sounds in a spoken word, e.g. </a:t>
            </a:r>
            <a:r>
              <a:rPr lang="en-GB" sz="4000" i="1" dirty="0">
                <a:latin typeface="SassoonCRInfant" panose="02010503020300020003" pitchFamily="2" charset="0"/>
                <a:ea typeface="Arial Unicode MS" charset="0"/>
                <a:cs typeface="Arial Unicode MS" charset="0"/>
              </a:rPr>
              <a:t>‘hat’ </a:t>
            </a:r>
            <a:r>
              <a:rPr lang="en-GB" sz="4000" dirty="0">
                <a:latin typeface="SassoonCRInfant" panose="02010503020300020003" pitchFamily="2" charset="0"/>
                <a:ea typeface="Arial Unicode MS" charset="0"/>
                <a:cs typeface="Arial Unicode MS" charset="0"/>
              </a:rPr>
              <a:t>and writing down or manipulating letters (e.g. magnetic) for each sound to form the word /h/a/t</a:t>
            </a:r>
            <a:r>
              <a:rPr lang="en-GB" sz="4000" dirty="0">
                <a:latin typeface="Sassoon Penpals" panose="02000400000000000000" pitchFamily="2" charset="77"/>
                <a:ea typeface="Arial Unicode MS" charset="0"/>
                <a:cs typeface="Arial Unicode MS" charset="0"/>
              </a:rPr>
              <a:t>/ </a:t>
            </a:r>
          </a:p>
          <a:p>
            <a:pPr eaLnBrk="1" hangingPunct="1"/>
            <a:r>
              <a:rPr lang="en-GB" sz="4000" dirty="0">
                <a:solidFill>
                  <a:srgbClr val="FF0000"/>
                </a:solidFill>
                <a:latin typeface="SassoonCRInfant" panose="02010503020300020003" pitchFamily="2" charset="0"/>
                <a:ea typeface="Arial Unicode MS" charset="0"/>
                <a:cs typeface="Arial Unicode MS" charset="0"/>
              </a:rPr>
              <a:t>Blending</a:t>
            </a:r>
            <a:r>
              <a:rPr lang="en-GB" sz="4000" dirty="0">
                <a:latin typeface="SassoonCRInfant" panose="02010503020300020003" pitchFamily="2" charset="0"/>
                <a:ea typeface="Arial Unicode MS" charset="0"/>
                <a:cs typeface="Arial Unicode MS" charset="0"/>
              </a:rPr>
              <a:t>: Recognising the letter sounds in a written word, e.g. /c/ /u/ /p/   and merging or synthesising them in the order in which they are written to pronounce/read the word ‘cup’.</a:t>
            </a:r>
          </a:p>
          <a:p>
            <a:pPr marL="0" indent="0" eaLnBrk="1" hangingPunct="1">
              <a:buNone/>
            </a:pPr>
            <a:r>
              <a:rPr lang="en-GB" sz="4000" dirty="0">
                <a:latin typeface="Sassoon Penpals" panose="02000400000000000000" pitchFamily="2" charset="77"/>
                <a:ea typeface="Arial Unicode MS" charset="0"/>
                <a:cs typeface="Arial Unicode MS" charset="0"/>
              </a:rPr>
              <a:t>                                         </a:t>
            </a:r>
            <a:r>
              <a:rPr lang="en-GB" sz="4000" dirty="0">
                <a:solidFill>
                  <a:srgbClr val="FF0000"/>
                </a:solidFill>
                <a:latin typeface="Sassoon Penpals" panose="02000400000000000000" pitchFamily="2" charset="77"/>
                <a:ea typeface="Arial Unicode MS" charset="0"/>
                <a:cs typeface="Arial Unicode MS" charset="0"/>
              </a:rPr>
              <a:t>*segmenting helps us to spell</a:t>
            </a:r>
          </a:p>
          <a:p>
            <a:endParaRPr lang="en-US" dirty="0"/>
          </a:p>
        </p:txBody>
      </p:sp>
    </p:spTree>
    <p:extLst>
      <p:ext uri="{BB962C8B-B14F-4D97-AF65-F5344CB8AC3E}">
        <p14:creationId xmlns:p14="http://schemas.microsoft.com/office/powerpoint/2010/main" val="2236167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890" y="144408"/>
            <a:ext cx="10515600" cy="1325563"/>
          </a:xfrm>
        </p:spPr>
        <p:txBody>
          <a:bodyPr>
            <a:normAutofit/>
          </a:bodyPr>
          <a:lstStyle/>
          <a:p>
            <a:r>
              <a:rPr lang="en-US" sz="5400" dirty="0">
                <a:latin typeface="SassoonCRInfant" panose="02010503020300020003" pitchFamily="2" charset="0"/>
              </a:rPr>
              <a:t>But…</a:t>
            </a:r>
          </a:p>
        </p:txBody>
      </p:sp>
      <p:sp>
        <p:nvSpPr>
          <p:cNvPr id="3" name="Content Placeholder 2"/>
          <p:cNvSpPr>
            <a:spLocks noGrp="1"/>
          </p:cNvSpPr>
          <p:nvPr>
            <p:ph idx="1"/>
          </p:nvPr>
        </p:nvSpPr>
        <p:spPr>
          <a:xfrm>
            <a:off x="101600" y="1469971"/>
            <a:ext cx="11785600" cy="4047960"/>
          </a:xfrm>
        </p:spPr>
        <p:txBody>
          <a:bodyPr>
            <a:normAutofit/>
          </a:bodyPr>
          <a:lstStyle/>
          <a:p>
            <a:pPr marL="0" indent="0">
              <a:buClr>
                <a:schemeClr val="bg2"/>
              </a:buClr>
              <a:buSzPct val="75000"/>
              <a:buNone/>
            </a:pPr>
            <a:r>
              <a:rPr lang="en-GB" sz="4800" dirty="0">
                <a:latin typeface="SassoonCRInfant" panose="02010503020300020003" pitchFamily="2" charset="0"/>
              </a:rPr>
              <a:t>Approximately 44 phonemes in our English language but only 26 letters…</a:t>
            </a:r>
          </a:p>
          <a:p>
            <a:pPr marL="0" indent="0">
              <a:buClr>
                <a:schemeClr val="bg2"/>
              </a:buClr>
              <a:buSzPct val="75000"/>
              <a:buNone/>
            </a:pPr>
            <a:endParaRPr lang="en-GB" sz="4800" dirty="0">
              <a:latin typeface="SassoonCRInfant" panose="02010503020300020003" pitchFamily="2" charset="0"/>
            </a:endParaRPr>
          </a:p>
          <a:p>
            <a:pPr marL="457200" lvl="1" indent="0">
              <a:buClr>
                <a:schemeClr val="accent2"/>
              </a:buClr>
              <a:buSzPct val="80000"/>
              <a:buNone/>
            </a:pPr>
            <a:r>
              <a:rPr lang="en-GB" sz="4800" b="1" dirty="0">
                <a:solidFill>
                  <a:schemeClr val="tx1"/>
                </a:solidFill>
                <a:latin typeface="SassoonCRInfant" panose="02010503020300020003" pitchFamily="2" charset="0"/>
              </a:rPr>
              <a:t>I s</a:t>
            </a:r>
            <a:r>
              <a:rPr lang="en-GB" sz="4800" b="1" dirty="0">
                <a:solidFill>
                  <a:srgbClr val="FF0000"/>
                </a:solidFill>
                <a:latin typeface="SassoonCRInfant" panose="02010503020300020003" pitchFamily="2" charset="0"/>
              </a:rPr>
              <a:t>aw</a:t>
            </a:r>
            <a:r>
              <a:rPr lang="en-GB" sz="4800" b="1" dirty="0">
                <a:solidFill>
                  <a:schemeClr val="tx1"/>
                </a:solidFill>
                <a:latin typeface="SassoonCRInfant" panose="02010503020300020003" pitchFamily="2" charset="0"/>
              </a:rPr>
              <a:t> a dinos</a:t>
            </a:r>
            <a:r>
              <a:rPr lang="en-GB" sz="4800" b="1" dirty="0">
                <a:solidFill>
                  <a:srgbClr val="FF0000"/>
                </a:solidFill>
                <a:latin typeface="SassoonCRInfant" panose="02010503020300020003" pitchFamily="2" charset="0"/>
              </a:rPr>
              <a:t>au</a:t>
            </a:r>
            <a:r>
              <a:rPr lang="en-GB" sz="4800" b="1" dirty="0">
                <a:solidFill>
                  <a:schemeClr val="tx1"/>
                </a:solidFill>
                <a:latin typeface="SassoonCRInfant" panose="02010503020300020003" pitchFamily="2" charset="0"/>
              </a:rPr>
              <a:t>r r</a:t>
            </a:r>
            <a:r>
              <a:rPr lang="en-GB" sz="4800" b="1" dirty="0">
                <a:solidFill>
                  <a:srgbClr val="FF0000"/>
                </a:solidFill>
                <a:latin typeface="SassoonCRInfant" panose="02010503020300020003" pitchFamily="2" charset="0"/>
              </a:rPr>
              <a:t>oar</a:t>
            </a:r>
            <a:r>
              <a:rPr lang="en-GB" sz="4800" b="1" dirty="0">
                <a:solidFill>
                  <a:schemeClr val="tx1"/>
                </a:solidFill>
                <a:latin typeface="SassoonCRInfant" panose="02010503020300020003" pitchFamily="2" charset="0"/>
              </a:rPr>
              <a:t> f</a:t>
            </a:r>
            <a:r>
              <a:rPr lang="en-GB" sz="4800" b="1" dirty="0">
                <a:solidFill>
                  <a:srgbClr val="FF0000"/>
                </a:solidFill>
                <a:latin typeface="SassoonCRInfant" panose="02010503020300020003" pitchFamily="2" charset="0"/>
              </a:rPr>
              <a:t>our</a:t>
            </a:r>
            <a:r>
              <a:rPr lang="en-GB" sz="4800" b="1" dirty="0">
                <a:solidFill>
                  <a:schemeClr val="tx1"/>
                </a:solidFill>
                <a:latin typeface="SassoonCRInfant" panose="02010503020300020003" pitchFamily="2" charset="0"/>
              </a:rPr>
              <a:t> times at the d</a:t>
            </a:r>
            <a:r>
              <a:rPr lang="en-GB" sz="4800" b="1" dirty="0">
                <a:solidFill>
                  <a:srgbClr val="FF0000"/>
                </a:solidFill>
                <a:latin typeface="SassoonCRInfant" panose="02010503020300020003" pitchFamily="2" charset="0"/>
              </a:rPr>
              <a:t>oor</a:t>
            </a:r>
            <a:r>
              <a:rPr lang="en-GB" sz="4800" b="1" dirty="0">
                <a:solidFill>
                  <a:schemeClr val="tx1"/>
                </a:solidFill>
                <a:latin typeface="SassoonCRInfant" panose="02010503020300020003" pitchFamily="2" charset="0"/>
              </a:rPr>
              <a:t> and impl</a:t>
            </a:r>
            <a:r>
              <a:rPr lang="en-GB" sz="4800" b="1" dirty="0">
                <a:solidFill>
                  <a:srgbClr val="FF0000"/>
                </a:solidFill>
                <a:latin typeface="SassoonCRInfant" panose="02010503020300020003" pitchFamily="2" charset="0"/>
              </a:rPr>
              <a:t>ore</a:t>
            </a:r>
            <a:r>
              <a:rPr lang="en-GB" sz="4800" b="1" dirty="0">
                <a:solidFill>
                  <a:schemeClr val="tx1"/>
                </a:solidFill>
                <a:latin typeface="SassoonCRInfant" panose="02010503020300020003" pitchFamily="2" charset="0"/>
              </a:rPr>
              <a:t> his mother to let him in.</a:t>
            </a:r>
            <a:r>
              <a:rPr lang="en-GB" sz="4800" dirty="0">
                <a:solidFill>
                  <a:schemeClr val="tx1"/>
                </a:solidFill>
                <a:latin typeface="SassoonCRInfant" panose="02010503020300020003" pitchFamily="2" charset="0"/>
              </a:rPr>
              <a:t> </a:t>
            </a:r>
          </a:p>
          <a:p>
            <a:pPr>
              <a:buClr>
                <a:schemeClr val="bg2"/>
              </a:buClr>
              <a:buSzPct val="75000"/>
              <a:buNone/>
            </a:pP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49078698"/>
              </p:ext>
            </p:extLst>
          </p:nvPr>
        </p:nvGraphicFramePr>
        <p:xfrm>
          <a:off x="1628588" y="1647513"/>
          <a:ext cx="8127999" cy="23774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447734992"/>
                    </a:ext>
                  </a:extLst>
                </a:gridCol>
                <a:gridCol w="2709333">
                  <a:extLst>
                    <a:ext uri="{9D8B030D-6E8A-4147-A177-3AD203B41FA5}">
                      <a16:colId xmlns:a16="http://schemas.microsoft.com/office/drawing/2014/main" val="2572431569"/>
                    </a:ext>
                  </a:extLst>
                </a:gridCol>
                <a:gridCol w="2709333">
                  <a:extLst>
                    <a:ext uri="{9D8B030D-6E8A-4147-A177-3AD203B41FA5}">
                      <a16:colId xmlns:a16="http://schemas.microsoft.com/office/drawing/2014/main" val="2221934870"/>
                    </a:ext>
                  </a:extLst>
                </a:gridCol>
              </a:tblGrid>
              <a:tr h="370840">
                <a:tc>
                  <a:txBody>
                    <a:bodyPr/>
                    <a:lstStyle/>
                    <a:p>
                      <a:pPr algn="ctr"/>
                      <a:r>
                        <a:rPr lang="en-GB" sz="15000" dirty="0">
                          <a:solidFill>
                            <a:schemeClr val="tx1"/>
                          </a:solidFill>
                          <a:latin typeface="SassoonCRInfant" panose="02010503020300020003" pitchFamily="2"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5000" dirty="0" err="1">
                          <a:solidFill>
                            <a:schemeClr val="bg1">
                              <a:lumMod val="50000"/>
                            </a:schemeClr>
                          </a:solidFill>
                          <a:latin typeface="SassoonCRInfant" panose="02010503020300020003" pitchFamily="2" charset="0"/>
                        </a:rPr>
                        <a:t>ai</a:t>
                      </a:r>
                      <a:endParaRPr lang="en-GB" sz="15000" dirty="0">
                        <a:solidFill>
                          <a:schemeClr val="bg1">
                            <a:lumMod val="50000"/>
                          </a:schemeClr>
                        </a:solidFill>
                        <a:latin typeface="SassoonCRInfant" panose="020105030203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5000" dirty="0">
                          <a:solidFill>
                            <a:schemeClr val="tx1"/>
                          </a:solidFill>
                          <a:latin typeface="SassoonCRInfant" panose="02010503020300020003" pitchFamily="2"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2282017"/>
                  </a:ext>
                </a:extLst>
              </a:tr>
            </a:tbl>
          </a:graphicData>
        </a:graphic>
      </p:graphicFrame>
    </p:spTree>
    <p:extLst>
      <p:ext uri="{BB962C8B-B14F-4D97-AF65-F5344CB8AC3E}">
        <p14:creationId xmlns:p14="http://schemas.microsoft.com/office/powerpoint/2010/main" val="3256365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54191503"/>
              </p:ext>
            </p:extLst>
          </p:nvPr>
        </p:nvGraphicFramePr>
        <p:xfrm>
          <a:off x="1628588" y="1647513"/>
          <a:ext cx="8127999" cy="23774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447734992"/>
                    </a:ext>
                  </a:extLst>
                </a:gridCol>
                <a:gridCol w="2709333">
                  <a:extLst>
                    <a:ext uri="{9D8B030D-6E8A-4147-A177-3AD203B41FA5}">
                      <a16:colId xmlns:a16="http://schemas.microsoft.com/office/drawing/2014/main" val="2572431569"/>
                    </a:ext>
                  </a:extLst>
                </a:gridCol>
                <a:gridCol w="2709333">
                  <a:extLst>
                    <a:ext uri="{9D8B030D-6E8A-4147-A177-3AD203B41FA5}">
                      <a16:colId xmlns:a16="http://schemas.microsoft.com/office/drawing/2014/main" val="2221934870"/>
                    </a:ext>
                  </a:extLst>
                </a:gridCol>
              </a:tblGrid>
              <a:tr h="370840">
                <a:tc>
                  <a:txBody>
                    <a:bodyPr/>
                    <a:lstStyle/>
                    <a:p>
                      <a:pPr algn="ctr"/>
                      <a:r>
                        <a:rPr lang="en-GB" sz="15000" dirty="0">
                          <a:solidFill>
                            <a:schemeClr val="tx1"/>
                          </a:solidFill>
                          <a:latin typeface="SassoonCRInfant" panose="02010503020300020003" pitchFamily="2"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5000" dirty="0">
                          <a:solidFill>
                            <a:schemeClr val="tx1"/>
                          </a:solidFill>
                          <a:latin typeface="SassoonCRInfant" panose="02010503020300020003" pitchFamily="2"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5000" dirty="0">
                          <a:solidFill>
                            <a:schemeClr val="bg1">
                              <a:lumMod val="50000"/>
                            </a:schemeClr>
                          </a:solidFill>
                          <a:latin typeface="SassoonCRInfant" panose="02010503020300020003" pitchFamily="2" charset="0"/>
                        </a:rPr>
                        <a:t>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2282017"/>
                  </a:ext>
                </a:extLst>
              </a:tr>
            </a:tbl>
          </a:graphicData>
        </a:graphic>
      </p:graphicFrame>
    </p:spTree>
    <p:extLst>
      <p:ext uri="{BB962C8B-B14F-4D97-AF65-F5344CB8AC3E}">
        <p14:creationId xmlns:p14="http://schemas.microsoft.com/office/powerpoint/2010/main" val="4013425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1574303"/>
              </p:ext>
            </p:extLst>
          </p:nvPr>
        </p:nvGraphicFramePr>
        <p:xfrm>
          <a:off x="3644153" y="1647513"/>
          <a:ext cx="6112434" cy="2377440"/>
        </p:xfrm>
        <a:graphic>
          <a:graphicData uri="http://schemas.openxmlformats.org/drawingml/2006/table">
            <a:tbl>
              <a:tblPr firstRow="1" bandRow="1">
                <a:tableStyleId>{5C22544A-7EE6-4342-B048-85BDC9FD1C3A}</a:tableStyleId>
              </a:tblPr>
              <a:tblGrid>
                <a:gridCol w="2901159">
                  <a:extLst>
                    <a:ext uri="{9D8B030D-6E8A-4147-A177-3AD203B41FA5}">
                      <a16:colId xmlns:a16="http://schemas.microsoft.com/office/drawing/2014/main" val="447734992"/>
                    </a:ext>
                  </a:extLst>
                </a:gridCol>
                <a:gridCol w="3211275">
                  <a:extLst>
                    <a:ext uri="{9D8B030D-6E8A-4147-A177-3AD203B41FA5}">
                      <a16:colId xmlns:a16="http://schemas.microsoft.com/office/drawing/2014/main" val="2221934870"/>
                    </a:ext>
                  </a:extLst>
                </a:gridCol>
              </a:tblGrid>
              <a:tr h="370840">
                <a:tc>
                  <a:txBody>
                    <a:bodyPr/>
                    <a:lstStyle/>
                    <a:p>
                      <a:pPr algn="ctr"/>
                      <a:r>
                        <a:rPr lang="en-GB" sz="15000" dirty="0" err="1">
                          <a:solidFill>
                            <a:schemeClr val="tx1"/>
                          </a:solidFill>
                          <a:latin typeface="SassoonCRInfant" panose="02010503020300020003" pitchFamily="2" charset="0"/>
                        </a:rPr>
                        <a:t>th</a:t>
                      </a:r>
                      <a:endParaRPr lang="en-GB" sz="15000" dirty="0">
                        <a:solidFill>
                          <a:schemeClr val="tx1"/>
                        </a:solidFill>
                        <a:latin typeface="SassoonCRInfant" panose="020105030203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5000" dirty="0" err="1">
                          <a:solidFill>
                            <a:schemeClr val="bg1">
                              <a:lumMod val="50000"/>
                            </a:schemeClr>
                          </a:solidFill>
                          <a:latin typeface="SassoonCRInfant" panose="02010503020300020003" pitchFamily="2" charset="0"/>
                        </a:rPr>
                        <a:t>ey</a:t>
                      </a:r>
                      <a:endParaRPr lang="en-GB" sz="15000" dirty="0">
                        <a:solidFill>
                          <a:schemeClr val="bg1">
                            <a:lumMod val="50000"/>
                          </a:schemeClr>
                        </a:solidFill>
                        <a:latin typeface="SassoonCRInfant" panose="020105030203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2282017"/>
                  </a:ext>
                </a:extLst>
              </a:tr>
            </a:tbl>
          </a:graphicData>
        </a:graphic>
      </p:graphicFrame>
    </p:spTree>
    <p:extLst>
      <p:ext uri="{BB962C8B-B14F-4D97-AF65-F5344CB8AC3E}">
        <p14:creationId xmlns:p14="http://schemas.microsoft.com/office/powerpoint/2010/main" val="84575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727534"/>
              </p:ext>
            </p:extLst>
          </p:nvPr>
        </p:nvGraphicFramePr>
        <p:xfrm>
          <a:off x="310777" y="1392019"/>
          <a:ext cx="11589870" cy="3206875"/>
        </p:xfrm>
        <a:graphic>
          <a:graphicData uri="http://schemas.openxmlformats.org/drawingml/2006/table">
            <a:tbl>
              <a:tblPr firstRow="1" bandRow="1">
                <a:tableStyleId>{5C22544A-7EE6-4342-B048-85BDC9FD1C3A}</a:tableStyleId>
              </a:tblPr>
              <a:tblGrid>
                <a:gridCol w="3863290">
                  <a:extLst>
                    <a:ext uri="{9D8B030D-6E8A-4147-A177-3AD203B41FA5}">
                      <a16:colId xmlns:a16="http://schemas.microsoft.com/office/drawing/2014/main" val="447734992"/>
                    </a:ext>
                  </a:extLst>
                </a:gridCol>
                <a:gridCol w="3863290">
                  <a:extLst>
                    <a:ext uri="{9D8B030D-6E8A-4147-A177-3AD203B41FA5}">
                      <a16:colId xmlns:a16="http://schemas.microsoft.com/office/drawing/2014/main" val="2572431569"/>
                    </a:ext>
                  </a:extLst>
                </a:gridCol>
                <a:gridCol w="3863290">
                  <a:extLst>
                    <a:ext uri="{9D8B030D-6E8A-4147-A177-3AD203B41FA5}">
                      <a16:colId xmlns:a16="http://schemas.microsoft.com/office/drawing/2014/main" val="2221934870"/>
                    </a:ext>
                  </a:extLst>
                </a:gridCol>
              </a:tblGrid>
              <a:tr h="3206875">
                <a:tc>
                  <a:txBody>
                    <a:bodyPr/>
                    <a:lstStyle/>
                    <a:p>
                      <a:pPr algn="ctr"/>
                      <a:r>
                        <a:rPr lang="en-GB" sz="13000" dirty="0">
                          <a:solidFill>
                            <a:schemeClr val="tx1"/>
                          </a:solidFill>
                          <a:latin typeface="SassoonCRInfant" panose="02010503020300020003" pitchFamily="2"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3000" dirty="0">
                          <a:solidFill>
                            <a:schemeClr val="tx1"/>
                          </a:solidFill>
                          <a:latin typeface="SassoonCRInfant" panose="02010503020300020003" pitchFamily="2"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3000" dirty="0" err="1">
                          <a:solidFill>
                            <a:schemeClr val="bg1">
                              <a:lumMod val="50000"/>
                            </a:schemeClr>
                          </a:solidFill>
                          <a:latin typeface="SassoonCRInfant" panose="02010503020300020003" pitchFamily="2" charset="0"/>
                        </a:rPr>
                        <a:t>eigh</a:t>
                      </a:r>
                      <a:endParaRPr lang="en-GB" sz="13000" dirty="0">
                        <a:solidFill>
                          <a:schemeClr val="bg1">
                            <a:lumMod val="50000"/>
                          </a:schemeClr>
                        </a:solidFill>
                        <a:latin typeface="SassoonCRInfant" panose="020105030203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2282017"/>
                  </a:ext>
                </a:extLst>
              </a:tr>
            </a:tbl>
          </a:graphicData>
        </a:graphic>
      </p:graphicFrame>
    </p:spTree>
    <p:extLst>
      <p:ext uri="{BB962C8B-B14F-4D97-AF65-F5344CB8AC3E}">
        <p14:creationId xmlns:p14="http://schemas.microsoft.com/office/powerpoint/2010/main" val="2740389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8F2D9-EC2D-4AD7-C193-F313FEF6E712}"/>
              </a:ext>
            </a:extLst>
          </p:cNvPr>
          <p:cNvSpPr>
            <a:spLocks noGrp="1"/>
          </p:cNvSpPr>
          <p:nvPr>
            <p:ph type="title"/>
          </p:nvPr>
        </p:nvSpPr>
        <p:spPr/>
        <p:txBody>
          <a:bodyPr>
            <a:normAutofit/>
          </a:bodyPr>
          <a:lstStyle/>
          <a:p>
            <a:r>
              <a:rPr lang="en-US" dirty="0">
                <a:latin typeface="Sassoon Infant Std" panose="020B0503020103030203" pitchFamily="34" charset="0"/>
              </a:rPr>
              <a:t>The Classroom</a:t>
            </a:r>
          </a:p>
        </p:txBody>
      </p:sp>
      <p:pic>
        <p:nvPicPr>
          <p:cNvPr id="4" name="Picture 3">
            <a:extLst>
              <a:ext uri="{FF2B5EF4-FFF2-40B4-BE49-F238E27FC236}">
                <a16:creationId xmlns:a16="http://schemas.microsoft.com/office/drawing/2014/main" id="{4464EB55-F25F-4F67-A2B0-74B921DFA58E}"/>
              </a:ext>
            </a:extLst>
          </p:cNvPr>
          <p:cNvPicPr>
            <a:picLocks noChangeAspect="1"/>
          </p:cNvPicPr>
          <p:nvPr/>
        </p:nvPicPr>
        <p:blipFill>
          <a:blip r:embed="rId3"/>
          <a:stretch>
            <a:fillRect/>
          </a:stretch>
        </p:blipFill>
        <p:spPr>
          <a:xfrm>
            <a:off x="2383536" y="1401318"/>
            <a:ext cx="6897624" cy="5173218"/>
          </a:xfrm>
          <a:prstGeom prst="rect">
            <a:avLst/>
          </a:prstGeom>
        </p:spPr>
      </p:pic>
    </p:spTree>
    <p:extLst>
      <p:ext uri="{BB962C8B-B14F-4D97-AF65-F5344CB8AC3E}">
        <p14:creationId xmlns:p14="http://schemas.microsoft.com/office/powerpoint/2010/main" val="2745778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7628106"/>
              </p:ext>
            </p:extLst>
          </p:nvPr>
        </p:nvGraphicFramePr>
        <p:xfrm>
          <a:off x="484096" y="2198843"/>
          <a:ext cx="10972800" cy="1158240"/>
        </p:xfrm>
        <a:graphic>
          <a:graphicData uri="http://schemas.openxmlformats.org/drawingml/2006/table">
            <a:tbl>
              <a:tblPr firstRow="1" bandRow="1">
                <a:tableStyleId>{5C22544A-7EE6-4342-B048-85BDC9FD1C3A}</a:tableStyleId>
              </a:tblPr>
              <a:tblGrid>
                <a:gridCol w="2194560">
                  <a:extLst>
                    <a:ext uri="{9D8B030D-6E8A-4147-A177-3AD203B41FA5}">
                      <a16:colId xmlns:a16="http://schemas.microsoft.com/office/drawing/2014/main" val="25566223"/>
                    </a:ext>
                  </a:extLst>
                </a:gridCol>
                <a:gridCol w="2194560">
                  <a:extLst>
                    <a:ext uri="{9D8B030D-6E8A-4147-A177-3AD203B41FA5}">
                      <a16:colId xmlns:a16="http://schemas.microsoft.com/office/drawing/2014/main" val="3115196980"/>
                    </a:ext>
                  </a:extLst>
                </a:gridCol>
                <a:gridCol w="2194560">
                  <a:extLst>
                    <a:ext uri="{9D8B030D-6E8A-4147-A177-3AD203B41FA5}">
                      <a16:colId xmlns:a16="http://schemas.microsoft.com/office/drawing/2014/main" val="2146559938"/>
                    </a:ext>
                  </a:extLst>
                </a:gridCol>
                <a:gridCol w="2194560">
                  <a:extLst>
                    <a:ext uri="{9D8B030D-6E8A-4147-A177-3AD203B41FA5}">
                      <a16:colId xmlns:a16="http://schemas.microsoft.com/office/drawing/2014/main" val="121063434"/>
                    </a:ext>
                  </a:extLst>
                </a:gridCol>
                <a:gridCol w="2194560">
                  <a:extLst>
                    <a:ext uri="{9D8B030D-6E8A-4147-A177-3AD203B41FA5}">
                      <a16:colId xmlns:a16="http://schemas.microsoft.com/office/drawing/2014/main" val="4189533286"/>
                    </a:ext>
                  </a:extLst>
                </a:gridCol>
              </a:tblGrid>
              <a:tr h="370840">
                <a:tc>
                  <a:txBody>
                    <a:bodyPr/>
                    <a:lstStyle/>
                    <a:p>
                      <a:pPr algn="ctr"/>
                      <a:r>
                        <a:rPr lang="en-GB" sz="7000" dirty="0">
                          <a:solidFill>
                            <a:schemeClr val="tx1"/>
                          </a:solidFill>
                          <a:latin typeface="SassoonCRInfant" panose="02010503020300020003" pitchFamily="2"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7000" dirty="0">
                          <a:solidFill>
                            <a:schemeClr val="tx1"/>
                          </a:solidFill>
                          <a:latin typeface="SassoonCRInfant" panose="02010503020300020003" pitchFamily="2"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7000" dirty="0">
                          <a:solidFill>
                            <a:schemeClr val="tx1"/>
                          </a:solidFill>
                          <a:latin typeface="SassoonCRInfant" panose="02010503020300020003" pitchFamily="2"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7000" dirty="0" err="1">
                          <a:solidFill>
                            <a:schemeClr val="bg1">
                              <a:lumMod val="50000"/>
                            </a:schemeClr>
                          </a:solidFill>
                          <a:latin typeface="SassoonCRInfant" panose="02010503020300020003" pitchFamily="2" charset="0"/>
                        </a:rPr>
                        <a:t>aigh</a:t>
                      </a:r>
                      <a:endParaRPr lang="en-GB" sz="7000" dirty="0">
                        <a:solidFill>
                          <a:schemeClr val="bg1">
                            <a:lumMod val="50000"/>
                          </a:schemeClr>
                        </a:solidFill>
                        <a:latin typeface="SassoonCRInfant" panose="020105030203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7000" dirty="0">
                          <a:solidFill>
                            <a:schemeClr val="tx1"/>
                          </a:solidFill>
                          <a:latin typeface="SassoonCRInfant" panose="02010503020300020003" pitchFamily="2"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5250219"/>
                  </a:ext>
                </a:extLst>
              </a:tr>
            </a:tbl>
          </a:graphicData>
        </a:graphic>
      </p:graphicFrame>
    </p:spTree>
    <p:extLst>
      <p:ext uri="{BB962C8B-B14F-4D97-AF65-F5344CB8AC3E}">
        <p14:creationId xmlns:p14="http://schemas.microsoft.com/office/powerpoint/2010/main" val="1310201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5389" y="1734671"/>
            <a:ext cx="914400" cy="2400657"/>
          </a:xfrm>
          <a:prstGeom prst="rect">
            <a:avLst/>
          </a:prstGeom>
          <a:noFill/>
        </p:spPr>
        <p:txBody>
          <a:bodyPr wrap="square" rtlCol="0">
            <a:spAutoFit/>
          </a:bodyPr>
          <a:lstStyle/>
          <a:p>
            <a:r>
              <a:rPr lang="en-GB" sz="15000" dirty="0">
                <a:latin typeface="SassoonCRInfant" panose="02010503020300020003" pitchFamily="2" charset="0"/>
              </a:rPr>
              <a:t>p</a:t>
            </a:r>
          </a:p>
        </p:txBody>
      </p:sp>
      <p:sp>
        <p:nvSpPr>
          <p:cNvPr id="5" name="TextBox 4"/>
          <p:cNvSpPr txBox="1"/>
          <p:nvPr/>
        </p:nvSpPr>
        <p:spPr>
          <a:xfrm>
            <a:off x="2586318" y="1734671"/>
            <a:ext cx="914400" cy="2400657"/>
          </a:xfrm>
          <a:prstGeom prst="rect">
            <a:avLst/>
          </a:prstGeom>
          <a:noFill/>
        </p:spPr>
        <p:txBody>
          <a:bodyPr wrap="square" rtlCol="0">
            <a:spAutoFit/>
          </a:bodyPr>
          <a:lstStyle/>
          <a:p>
            <a:r>
              <a:rPr lang="en-GB" sz="15000" dirty="0">
                <a:latin typeface="SassoonCRInfant" panose="02010503020300020003" pitchFamily="2" charset="0"/>
              </a:rPr>
              <a:t>l</a:t>
            </a:r>
          </a:p>
        </p:txBody>
      </p:sp>
      <p:sp>
        <p:nvSpPr>
          <p:cNvPr id="6" name="TextBox 5"/>
          <p:cNvSpPr txBox="1"/>
          <p:nvPr/>
        </p:nvSpPr>
        <p:spPr>
          <a:xfrm>
            <a:off x="3612777" y="1734671"/>
            <a:ext cx="914400" cy="2400657"/>
          </a:xfrm>
          <a:prstGeom prst="rect">
            <a:avLst/>
          </a:prstGeom>
          <a:noFill/>
        </p:spPr>
        <p:txBody>
          <a:bodyPr wrap="square" rtlCol="0">
            <a:spAutoFit/>
          </a:bodyPr>
          <a:lstStyle/>
          <a:p>
            <a:r>
              <a:rPr lang="en-GB" sz="15000" dirty="0">
                <a:solidFill>
                  <a:schemeClr val="bg1">
                    <a:lumMod val="65000"/>
                  </a:schemeClr>
                </a:solidFill>
                <a:latin typeface="SassoonCRInfant" panose="02010503020300020003" pitchFamily="2" charset="0"/>
              </a:rPr>
              <a:t>a</a:t>
            </a:r>
          </a:p>
        </p:txBody>
      </p:sp>
      <p:sp>
        <p:nvSpPr>
          <p:cNvPr id="7" name="TextBox 6"/>
          <p:cNvSpPr txBox="1"/>
          <p:nvPr/>
        </p:nvSpPr>
        <p:spPr>
          <a:xfrm>
            <a:off x="6145306" y="1734671"/>
            <a:ext cx="914400" cy="2400657"/>
          </a:xfrm>
          <a:prstGeom prst="rect">
            <a:avLst/>
          </a:prstGeom>
          <a:noFill/>
        </p:spPr>
        <p:txBody>
          <a:bodyPr wrap="square" rtlCol="0">
            <a:spAutoFit/>
          </a:bodyPr>
          <a:lstStyle/>
          <a:p>
            <a:r>
              <a:rPr lang="en-GB" sz="15000" dirty="0">
                <a:solidFill>
                  <a:schemeClr val="bg1">
                    <a:lumMod val="65000"/>
                  </a:schemeClr>
                </a:solidFill>
                <a:latin typeface="SassoonCRInfant" panose="02010503020300020003" pitchFamily="2" charset="0"/>
              </a:rPr>
              <a:t>e</a:t>
            </a:r>
          </a:p>
        </p:txBody>
      </p:sp>
      <p:sp>
        <p:nvSpPr>
          <p:cNvPr id="8" name="TextBox 7"/>
          <p:cNvSpPr txBox="1"/>
          <p:nvPr/>
        </p:nvSpPr>
        <p:spPr>
          <a:xfrm>
            <a:off x="4964206" y="1734671"/>
            <a:ext cx="914400" cy="2400657"/>
          </a:xfrm>
          <a:prstGeom prst="rect">
            <a:avLst/>
          </a:prstGeom>
          <a:noFill/>
        </p:spPr>
        <p:txBody>
          <a:bodyPr wrap="square" rtlCol="0">
            <a:spAutoFit/>
          </a:bodyPr>
          <a:lstStyle/>
          <a:p>
            <a:r>
              <a:rPr lang="en-GB" sz="15000" dirty="0">
                <a:latin typeface="SassoonCRInfant" panose="02010503020300020003" pitchFamily="2" charset="0"/>
              </a:rPr>
              <a:t>n</a:t>
            </a:r>
          </a:p>
        </p:txBody>
      </p:sp>
      <p:sp>
        <p:nvSpPr>
          <p:cNvPr id="10" name="Flowchart: Connector 9"/>
          <p:cNvSpPr/>
          <p:nvPr/>
        </p:nvSpPr>
        <p:spPr>
          <a:xfrm>
            <a:off x="1425390" y="4262718"/>
            <a:ext cx="470645" cy="41685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Connector 10"/>
          <p:cNvSpPr/>
          <p:nvPr/>
        </p:nvSpPr>
        <p:spPr>
          <a:xfrm>
            <a:off x="2808195" y="4262718"/>
            <a:ext cx="470645" cy="41685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lowchart: Connector 11"/>
          <p:cNvSpPr/>
          <p:nvPr/>
        </p:nvSpPr>
        <p:spPr>
          <a:xfrm>
            <a:off x="4164106" y="4262718"/>
            <a:ext cx="470645" cy="41685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lowchart: Connector 12"/>
          <p:cNvSpPr/>
          <p:nvPr/>
        </p:nvSpPr>
        <p:spPr>
          <a:xfrm>
            <a:off x="5421406" y="4262718"/>
            <a:ext cx="470645" cy="41685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lowchart: Connector 13"/>
          <p:cNvSpPr/>
          <p:nvPr/>
        </p:nvSpPr>
        <p:spPr>
          <a:xfrm>
            <a:off x="6683188" y="4271682"/>
            <a:ext cx="385481" cy="40789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urved Up Arrow 14"/>
          <p:cNvSpPr/>
          <p:nvPr/>
        </p:nvSpPr>
        <p:spPr>
          <a:xfrm flipH="1">
            <a:off x="4069976" y="4679577"/>
            <a:ext cx="2989729" cy="124349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431424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2B521-5C56-F8CB-0CC0-F565FB9B42D2}"/>
              </a:ext>
            </a:extLst>
          </p:cNvPr>
          <p:cNvSpPr>
            <a:spLocks noGrp="1"/>
          </p:cNvSpPr>
          <p:nvPr>
            <p:ph type="title"/>
          </p:nvPr>
        </p:nvSpPr>
        <p:spPr>
          <a:xfrm>
            <a:off x="441433" y="365125"/>
            <a:ext cx="10912367" cy="1325563"/>
          </a:xfrm>
        </p:spPr>
        <p:txBody>
          <a:bodyPr/>
          <a:lstStyle/>
          <a:p>
            <a:r>
              <a:rPr lang="en-GB" sz="4400" dirty="0">
                <a:latin typeface="SassoonCRInfant" panose="02010503020300020003" pitchFamily="2" charset="0"/>
              </a:rPr>
              <a:t>Same phoneme can be represented in more than one way</a:t>
            </a:r>
            <a:endParaRPr lang="en-US" dirty="0">
              <a:latin typeface="SassoonCRInfant" panose="02010503020300020003" pitchFamily="2" charset="0"/>
            </a:endParaRPr>
          </a:p>
        </p:txBody>
      </p:sp>
      <p:graphicFrame>
        <p:nvGraphicFramePr>
          <p:cNvPr id="4" name="Content Placeholder 3">
            <a:extLst>
              <a:ext uri="{FF2B5EF4-FFF2-40B4-BE49-F238E27FC236}">
                <a16:creationId xmlns:a16="http://schemas.microsoft.com/office/drawing/2014/main" id="{6EBB4C8B-757F-EEF0-CE51-C3DD4138971D}"/>
              </a:ext>
            </a:extLst>
          </p:cNvPr>
          <p:cNvGraphicFramePr>
            <a:graphicFrameLocks noGrp="1"/>
          </p:cNvGraphicFramePr>
          <p:nvPr>
            <p:ph idx="1"/>
            <p:extLst>
              <p:ext uri="{D42A27DB-BD31-4B8C-83A1-F6EECF244321}">
                <p14:modId xmlns:p14="http://schemas.microsoft.com/office/powerpoint/2010/main" val="3753964487"/>
              </p:ext>
            </p:extLst>
          </p:nvPr>
        </p:nvGraphicFramePr>
        <p:xfrm>
          <a:off x="441433" y="2290544"/>
          <a:ext cx="11161984" cy="2349944"/>
        </p:xfrm>
        <a:graphic>
          <a:graphicData uri="http://schemas.openxmlformats.org/drawingml/2006/table">
            <a:tbl>
              <a:tblPr firstRow="1" bandRow="1">
                <a:tableStyleId>{5C22544A-7EE6-4342-B048-85BDC9FD1C3A}</a:tableStyleId>
              </a:tblPr>
              <a:tblGrid>
                <a:gridCol w="1395248">
                  <a:extLst>
                    <a:ext uri="{9D8B030D-6E8A-4147-A177-3AD203B41FA5}">
                      <a16:colId xmlns:a16="http://schemas.microsoft.com/office/drawing/2014/main" val="20000"/>
                    </a:ext>
                  </a:extLst>
                </a:gridCol>
                <a:gridCol w="1395248">
                  <a:extLst>
                    <a:ext uri="{9D8B030D-6E8A-4147-A177-3AD203B41FA5}">
                      <a16:colId xmlns:a16="http://schemas.microsoft.com/office/drawing/2014/main" val="20001"/>
                    </a:ext>
                  </a:extLst>
                </a:gridCol>
                <a:gridCol w="1395248">
                  <a:extLst>
                    <a:ext uri="{9D8B030D-6E8A-4147-A177-3AD203B41FA5}">
                      <a16:colId xmlns:a16="http://schemas.microsoft.com/office/drawing/2014/main" val="20002"/>
                    </a:ext>
                  </a:extLst>
                </a:gridCol>
                <a:gridCol w="1395248">
                  <a:extLst>
                    <a:ext uri="{9D8B030D-6E8A-4147-A177-3AD203B41FA5}">
                      <a16:colId xmlns:a16="http://schemas.microsoft.com/office/drawing/2014/main" val="20003"/>
                    </a:ext>
                  </a:extLst>
                </a:gridCol>
                <a:gridCol w="1395248">
                  <a:extLst>
                    <a:ext uri="{9D8B030D-6E8A-4147-A177-3AD203B41FA5}">
                      <a16:colId xmlns:a16="http://schemas.microsoft.com/office/drawing/2014/main" val="20004"/>
                    </a:ext>
                  </a:extLst>
                </a:gridCol>
                <a:gridCol w="1395248">
                  <a:extLst>
                    <a:ext uri="{9D8B030D-6E8A-4147-A177-3AD203B41FA5}">
                      <a16:colId xmlns:a16="http://schemas.microsoft.com/office/drawing/2014/main" val="20005"/>
                    </a:ext>
                  </a:extLst>
                </a:gridCol>
                <a:gridCol w="1395248">
                  <a:extLst>
                    <a:ext uri="{9D8B030D-6E8A-4147-A177-3AD203B41FA5}">
                      <a16:colId xmlns:a16="http://schemas.microsoft.com/office/drawing/2014/main" val="20006"/>
                    </a:ext>
                  </a:extLst>
                </a:gridCol>
                <a:gridCol w="1395248">
                  <a:extLst>
                    <a:ext uri="{9D8B030D-6E8A-4147-A177-3AD203B41FA5}">
                      <a16:colId xmlns:a16="http://schemas.microsoft.com/office/drawing/2014/main" val="20007"/>
                    </a:ext>
                  </a:extLst>
                </a:gridCol>
              </a:tblGrid>
              <a:tr h="534892">
                <a:tc gridSpan="3">
                  <a:txBody>
                    <a:bodyPr/>
                    <a:lstStyle/>
                    <a:p>
                      <a:r>
                        <a:rPr lang="en-US" sz="3600" dirty="0">
                          <a:latin typeface="SassoonCRInfantMedium" panose="02000603020000020003" pitchFamily="2" charset="0"/>
                        </a:rPr>
                        <a:t>Common spellings</a:t>
                      </a:r>
                    </a:p>
                  </a:txBody>
                  <a:tcPr/>
                </a:tc>
                <a:tc hMerge="1">
                  <a:txBody>
                    <a:bodyPr/>
                    <a:lstStyle/>
                    <a:p>
                      <a:endParaRPr lang="en-US" dirty="0"/>
                    </a:p>
                  </a:txBody>
                  <a:tcPr/>
                </a:tc>
                <a:tc hMerge="1">
                  <a:txBody>
                    <a:bodyPr/>
                    <a:lstStyle/>
                    <a:p>
                      <a:endParaRPr lang="en-US" dirty="0"/>
                    </a:p>
                  </a:txBody>
                  <a:tcPr/>
                </a:tc>
                <a:tc gridSpan="5">
                  <a:txBody>
                    <a:bodyPr/>
                    <a:lstStyle/>
                    <a:p>
                      <a:r>
                        <a:rPr lang="en-US" sz="3600" dirty="0">
                          <a:latin typeface="SassoonCRInfantMedium" panose="02000603020000020003" pitchFamily="2" charset="0"/>
                        </a:rPr>
                        <a:t>Rare spellings</a:t>
                      </a:r>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534892">
                <a:tc>
                  <a:txBody>
                    <a:bodyPr/>
                    <a:lstStyle/>
                    <a:p>
                      <a:r>
                        <a:rPr lang="en-US" sz="3600" dirty="0">
                          <a:latin typeface="SassoonCRInfantMedium" panose="02000603020000020003" pitchFamily="2" charset="0"/>
                        </a:rPr>
                        <a:t>/</a:t>
                      </a:r>
                      <a:r>
                        <a:rPr lang="en-US" sz="3600" dirty="0" err="1">
                          <a:latin typeface="SassoonCRInfantMedium" panose="02000603020000020003" pitchFamily="2" charset="0"/>
                        </a:rPr>
                        <a:t>ai</a:t>
                      </a:r>
                      <a:r>
                        <a:rPr lang="en-US" sz="3600" dirty="0">
                          <a:latin typeface="SassoonCRInfantMedium" panose="02000603020000020003" pitchFamily="2" charset="0"/>
                        </a:rPr>
                        <a:t>/</a:t>
                      </a:r>
                    </a:p>
                  </a:txBody>
                  <a:tcPr>
                    <a:solidFill>
                      <a:schemeClr val="tx2">
                        <a:lumMod val="40000"/>
                        <a:lumOff val="60000"/>
                      </a:schemeClr>
                    </a:solidFill>
                  </a:tcPr>
                </a:tc>
                <a:tc>
                  <a:txBody>
                    <a:bodyPr/>
                    <a:lstStyle/>
                    <a:p>
                      <a:r>
                        <a:rPr lang="en-US" sz="3600" dirty="0">
                          <a:latin typeface="SassoonCRInfantMedium" panose="02000603020000020003" pitchFamily="2" charset="0"/>
                        </a:rPr>
                        <a:t>/ay/</a:t>
                      </a:r>
                    </a:p>
                  </a:txBody>
                  <a:tcPr>
                    <a:solidFill>
                      <a:schemeClr val="tx2">
                        <a:lumMod val="40000"/>
                        <a:lumOff val="60000"/>
                      </a:schemeClr>
                    </a:solidFill>
                  </a:tcPr>
                </a:tc>
                <a:tc>
                  <a:txBody>
                    <a:bodyPr/>
                    <a:lstStyle/>
                    <a:p>
                      <a:r>
                        <a:rPr lang="en-US" sz="3600" dirty="0">
                          <a:latin typeface="SassoonCRInfantMedium" panose="02000603020000020003" pitchFamily="2" charset="0"/>
                        </a:rPr>
                        <a:t>/a-</a:t>
                      </a:r>
                      <a:r>
                        <a:rPr lang="en-US" sz="3600" dirty="0" err="1">
                          <a:latin typeface="SassoonCRInfantMedium" panose="02000603020000020003" pitchFamily="2" charset="0"/>
                        </a:rPr>
                        <a:t>e</a:t>
                      </a:r>
                      <a:r>
                        <a:rPr lang="en-US" sz="3600" dirty="0">
                          <a:latin typeface="SassoonCRInfantMedium" panose="02000603020000020003" pitchFamily="2" charset="0"/>
                        </a:rPr>
                        <a:t>/</a:t>
                      </a:r>
                    </a:p>
                  </a:txBody>
                  <a:tcPr>
                    <a:solidFill>
                      <a:schemeClr val="tx2">
                        <a:lumMod val="40000"/>
                        <a:lumOff val="60000"/>
                      </a:schemeClr>
                    </a:solidFill>
                  </a:tcPr>
                </a:tc>
                <a:tc>
                  <a:txBody>
                    <a:bodyPr/>
                    <a:lstStyle/>
                    <a:p>
                      <a:r>
                        <a:rPr lang="en-US" sz="3600" dirty="0">
                          <a:latin typeface="SassoonCRInfantMedium" panose="02000603020000020003" pitchFamily="2" charset="0"/>
                        </a:rPr>
                        <a:t>/ea/</a:t>
                      </a:r>
                    </a:p>
                  </a:txBody>
                  <a:tcPr>
                    <a:solidFill>
                      <a:schemeClr val="tx2">
                        <a:lumMod val="40000"/>
                        <a:lumOff val="60000"/>
                      </a:schemeClr>
                    </a:solidFill>
                  </a:tcPr>
                </a:tc>
                <a:tc>
                  <a:txBody>
                    <a:bodyPr/>
                    <a:lstStyle/>
                    <a:p>
                      <a:r>
                        <a:rPr lang="en-US" sz="3600" dirty="0">
                          <a:latin typeface="SassoonCRInfantMedium" panose="02000603020000020003" pitchFamily="2" charset="0"/>
                        </a:rPr>
                        <a:t>/</a:t>
                      </a:r>
                      <a:r>
                        <a:rPr lang="en-US" sz="3600" dirty="0" err="1">
                          <a:latin typeface="SassoonCRInfantMedium" panose="02000603020000020003" pitchFamily="2" charset="0"/>
                        </a:rPr>
                        <a:t>aigh</a:t>
                      </a:r>
                      <a:r>
                        <a:rPr lang="en-US" sz="3600" dirty="0">
                          <a:latin typeface="SassoonCRInfantMedium" panose="02000603020000020003" pitchFamily="2" charset="0"/>
                        </a:rPr>
                        <a:t>/</a:t>
                      </a:r>
                    </a:p>
                  </a:txBody>
                  <a:tcPr>
                    <a:solidFill>
                      <a:schemeClr val="tx2">
                        <a:lumMod val="40000"/>
                        <a:lumOff val="60000"/>
                      </a:schemeClr>
                    </a:solidFill>
                  </a:tcPr>
                </a:tc>
                <a:tc>
                  <a:txBody>
                    <a:bodyPr/>
                    <a:lstStyle/>
                    <a:p>
                      <a:r>
                        <a:rPr lang="en-US" sz="3600" dirty="0">
                          <a:latin typeface="SassoonCRInfantMedium" panose="02000603020000020003" pitchFamily="2" charset="0"/>
                        </a:rPr>
                        <a:t>/</a:t>
                      </a:r>
                      <a:r>
                        <a:rPr lang="en-US" sz="3600" dirty="0" err="1">
                          <a:latin typeface="SassoonCRInfantMedium" panose="02000603020000020003" pitchFamily="2" charset="0"/>
                        </a:rPr>
                        <a:t>eigh</a:t>
                      </a:r>
                      <a:r>
                        <a:rPr lang="en-US" sz="3600" dirty="0">
                          <a:latin typeface="SassoonCRInfantMedium" panose="02000603020000020003" pitchFamily="2" charset="0"/>
                        </a:rPr>
                        <a:t>/</a:t>
                      </a:r>
                    </a:p>
                  </a:txBody>
                  <a:tcPr>
                    <a:solidFill>
                      <a:schemeClr val="tx2">
                        <a:lumMod val="40000"/>
                        <a:lumOff val="60000"/>
                      </a:schemeClr>
                    </a:solidFill>
                  </a:tcPr>
                </a:tc>
                <a:tc>
                  <a:txBody>
                    <a:bodyPr/>
                    <a:lstStyle/>
                    <a:p>
                      <a:r>
                        <a:rPr lang="en-US" sz="3600" dirty="0">
                          <a:latin typeface="SassoonCRInfantMedium" panose="02000603020000020003" pitchFamily="2" charset="0"/>
                        </a:rPr>
                        <a:t>/</a:t>
                      </a:r>
                      <a:r>
                        <a:rPr lang="en-US" sz="3600" dirty="0" err="1">
                          <a:latin typeface="SassoonCRInfantMedium" panose="02000603020000020003" pitchFamily="2" charset="0"/>
                        </a:rPr>
                        <a:t>ey</a:t>
                      </a:r>
                      <a:r>
                        <a:rPr lang="en-US" sz="3600" dirty="0">
                          <a:latin typeface="SassoonCRInfantMedium" panose="02000603020000020003" pitchFamily="2" charset="0"/>
                        </a:rPr>
                        <a:t>/</a:t>
                      </a:r>
                    </a:p>
                  </a:txBody>
                  <a:tcPr>
                    <a:solidFill>
                      <a:schemeClr val="tx2">
                        <a:lumMod val="40000"/>
                        <a:lumOff val="60000"/>
                      </a:schemeClr>
                    </a:solidFill>
                  </a:tcPr>
                </a:tc>
                <a:tc>
                  <a:txBody>
                    <a:bodyPr/>
                    <a:lstStyle/>
                    <a:p>
                      <a:r>
                        <a:rPr lang="en-US" sz="3600" dirty="0">
                          <a:latin typeface="SassoonCRInfantMedium" panose="02000603020000020003" pitchFamily="2" charset="0"/>
                        </a:rPr>
                        <a:t>/</a:t>
                      </a:r>
                      <a:r>
                        <a:rPr lang="en-US" sz="3600" dirty="0" err="1">
                          <a:latin typeface="SassoonCRInfantMedium" panose="02000603020000020003" pitchFamily="2" charset="0"/>
                        </a:rPr>
                        <a:t>eig</a:t>
                      </a:r>
                      <a:r>
                        <a:rPr lang="en-US" sz="3600" dirty="0">
                          <a:latin typeface="SassoonCRInfantMedium" panose="02000603020000020003" pitchFamily="2" charset="0"/>
                        </a:rPr>
                        <a:t>/</a:t>
                      </a:r>
                    </a:p>
                  </a:txBody>
                  <a:tcPr>
                    <a:solidFill>
                      <a:schemeClr val="tx2">
                        <a:lumMod val="40000"/>
                        <a:lumOff val="60000"/>
                      </a:schemeClr>
                    </a:solidFill>
                  </a:tcPr>
                </a:tc>
                <a:extLst>
                  <a:ext uri="{0D108BD9-81ED-4DB2-BD59-A6C34878D82A}">
                    <a16:rowId xmlns:a16="http://schemas.microsoft.com/office/drawing/2014/main" val="10001"/>
                  </a:ext>
                </a:extLst>
              </a:tr>
              <a:tr h="534892">
                <a:tc>
                  <a:txBody>
                    <a:bodyPr/>
                    <a:lstStyle/>
                    <a:p>
                      <a:r>
                        <a:rPr lang="en-US" sz="2800" dirty="0">
                          <a:latin typeface="SassoonCRInfantMedium" panose="02000603020000020003" pitchFamily="2" charset="0"/>
                        </a:rPr>
                        <a:t>afraid</a:t>
                      </a:r>
                    </a:p>
                  </a:txBody>
                  <a:tcPr/>
                </a:tc>
                <a:tc>
                  <a:txBody>
                    <a:bodyPr/>
                    <a:lstStyle/>
                    <a:p>
                      <a:r>
                        <a:rPr lang="en-US" sz="2800" dirty="0">
                          <a:latin typeface="SassoonCRInfantMedium" panose="02000603020000020003" pitchFamily="2" charset="0"/>
                        </a:rPr>
                        <a:t>play</a:t>
                      </a:r>
                    </a:p>
                  </a:txBody>
                  <a:tcPr/>
                </a:tc>
                <a:tc>
                  <a:txBody>
                    <a:bodyPr/>
                    <a:lstStyle/>
                    <a:p>
                      <a:r>
                        <a:rPr lang="en-US" sz="2800" dirty="0">
                          <a:latin typeface="SassoonCRInfantMedium" panose="02000603020000020003" pitchFamily="2" charset="0"/>
                        </a:rPr>
                        <a:t>plane</a:t>
                      </a:r>
                    </a:p>
                  </a:txBody>
                  <a:tcPr/>
                </a:tc>
                <a:tc>
                  <a:txBody>
                    <a:bodyPr/>
                    <a:lstStyle/>
                    <a:p>
                      <a:r>
                        <a:rPr lang="en-US" sz="2800" dirty="0">
                          <a:latin typeface="SassoonCRInfantMedium" panose="02000603020000020003" pitchFamily="2" charset="0"/>
                        </a:rPr>
                        <a:t>great</a:t>
                      </a:r>
                    </a:p>
                  </a:txBody>
                  <a:tcPr/>
                </a:tc>
                <a:tc>
                  <a:txBody>
                    <a:bodyPr/>
                    <a:lstStyle/>
                    <a:p>
                      <a:r>
                        <a:rPr lang="en-US" sz="2800" dirty="0">
                          <a:latin typeface="SassoonCRInfantMedium" panose="02000603020000020003" pitchFamily="2" charset="0"/>
                        </a:rPr>
                        <a:t>straight</a:t>
                      </a:r>
                    </a:p>
                  </a:txBody>
                  <a:tcPr/>
                </a:tc>
                <a:tc>
                  <a:txBody>
                    <a:bodyPr/>
                    <a:lstStyle/>
                    <a:p>
                      <a:r>
                        <a:rPr lang="en-US" sz="2800" dirty="0">
                          <a:latin typeface="SassoonCRInfantMedium" panose="02000603020000020003" pitchFamily="2" charset="0"/>
                        </a:rPr>
                        <a:t>sleigh</a:t>
                      </a:r>
                    </a:p>
                  </a:txBody>
                  <a:tcPr/>
                </a:tc>
                <a:tc>
                  <a:txBody>
                    <a:bodyPr/>
                    <a:lstStyle/>
                    <a:p>
                      <a:r>
                        <a:rPr lang="en-US" sz="2800" dirty="0">
                          <a:latin typeface="SassoonCRInfantMedium" panose="02000603020000020003" pitchFamily="2" charset="0"/>
                        </a:rPr>
                        <a:t>they</a:t>
                      </a:r>
                    </a:p>
                  </a:txBody>
                  <a:tcPr/>
                </a:tc>
                <a:tc>
                  <a:txBody>
                    <a:bodyPr/>
                    <a:lstStyle/>
                    <a:p>
                      <a:r>
                        <a:rPr lang="en-US" sz="2800" dirty="0">
                          <a:latin typeface="SassoonCRInfantMedium" panose="02000603020000020003" pitchFamily="2" charset="0"/>
                        </a:rPr>
                        <a:t>reign</a:t>
                      </a:r>
                    </a:p>
                  </a:txBody>
                  <a:tcPr/>
                </a:tc>
                <a:extLst>
                  <a:ext uri="{0D108BD9-81ED-4DB2-BD59-A6C34878D82A}">
                    <a16:rowId xmlns:a16="http://schemas.microsoft.com/office/drawing/2014/main" val="10002"/>
                  </a:ext>
                </a:extLst>
              </a:tr>
              <a:tr h="534892">
                <a:tc>
                  <a:txBody>
                    <a:bodyPr/>
                    <a:lstStyle/>
                    <a:p>
                      <a:endParaRPr lang="en-US">
                        <a:latin typeface="SassoonCRInfantMedium" panose="02000603020000020003" pitchFamily="2" charset="0"/>
                      </a:endParaRPr>
                    </a:p>
                  </a:txBody>
                  <a:tcPr/>
                </a:tc>
                <a:tc>
                  <a:txBody>
                    <a:bodyPr/>
                    <a:lstStyle/>
                    <a:p>
                      <a:endParaRPr lang="en-US">
                        <a:latin typeface="SassoonCRInfantMedium" panose="02000603020000020003" pitchFamily="2" charset="0"/>
                      </a:endParaRPr>
                    </a:p>
                  </a:txBody>
                  <a:tcPr/>
                </a:tc>
                <a:tc>
                  <a:txBody>
                    <a:bodyPr/>
                    <a:lstStyle/>
                    <a:p>
                      <a:endParaRPr lang="en-US">
                        <a:latin typeface="SassoonCRInfantMedium" panose="02000603020000020003" pitchFamily="2" charset="0"/>
                      </a:endParaRPr>
                    </a:p>
                  </a:txBody>
                  <a:tcPr/>
                </a:tc>
                <a:tc>
                  <a:txBody>
                    <a:bodyPr/>
                    <a:lstStyle/>
                    <a:p>
                      <a:endParaRPr lang="en-US" dirty="0">
                        <a:latin typeface="SassoonCRInfantMedium" panose="02000603020000020003" pitchFamily="2" charset="0"/>
                      </a:endParaRPr>
                    </a:p>
                  </a:txBody>
                  <a:tcPr/>
                </a:tc>
                <a:tc>
                  <a:txBody>
                    <a:bodyPr/>
                    <a:lstStyle/>
                    <a:p>
                      <a:endParaRPr lang="en-US">
                        <a:latin typeface="SassoonCRInfantMedium" panose="02000603020000020003" pitchFamily="2" charset="0"/>
                      </a:endParaRPr>
                    </a:p>
                  </a:txBody>
                  <a:tcPr/>
                </a:tc>
                <a:tc>
                  <a:txBody>
                    <a:bodyPr/>
                    <a:lstStyle/>
                    <a:p>
                      <a:endParaRPr lang="en-US">
                        <a:latin typeface="SassoonCRInfantMedium" panose="02000603020000020003" pitchFamily="2" charset="0"/>
                      </a:endParaRPr>
                    </a:p>
                  </a:txBody>
                  <a:tcPr/>
                </a:tc>
                <a:tc>
                  <a:txBody>
                    <a:bodyPr/>
                    <a:lstStyle/>
                    <a:p>
                      <a:endParaRPr lang="en-US" dirty="0">
                        <a:latin typeface="SassoonCRInfantMedium" panose="02000603020000020003" pitchFamily="2" charset="0"/>
                      </a:endParaRPr>
                    </a:p>
                  </a:txBody>
                  <a:tcPr/>
                </a:tc>
                <a:tc>
                  <a:txBody>
                    <a:bodyPr/>
                    <a:lstStyle/>
                    <a:p>
                      <a:endParaRPr lang="en-US" dirty="0">
                        <a:latin typeface="SassoonCRInfantMedium" panose="02000603020000020003" pitchFamily="2"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89673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8222-0D83-0CFB-4915-6D94EA6CB3CE}"/>
              </a:ext>
            </a:extLst>
          </p:cNvPr>
          <p:cNvSpPr>
            <a:spLocks noGrp="1"/>
          </p:cNvSpPr>
          <p:nvPr>
            <p:ph type="title"/>
          </p:nvPr>
        </p:nvSpPr>
        <p:spPr/>
        <p:txBody>
          <a:bodyPr>
            <a:normAutofit/>
          </a:bodyPr>
          <a:lstStyle/>
          <a:p>
            <a:r>
              <a:rPr lang="en-US" sz="4800" dirty="0">
                <a:latin typeface="SassoonCRInfant" panose="02010503020300020003" pitchFamily="2" charset="0"/>
              </a:rPr>
              <a:t>Three key principles to understanding</a:t>
            </a:r>
          </a:p>
        </p:txBody>
      </p:sp>
      <p:sp>
        <p:nvSpPr>
          <p:cNvPr id="3" name="Content Placeholder 2">
            <a:extLst>
              <a:ext uri="{FF2B5EF4-FFF2-40B4-BE49-F238E27FC236}">
                <a16:creationId xmlns:a16="http://schemas.microsoft.com/office/drawing/2014/main" id="{B1A814A0-6B52-C4E6-E793-9D405ECD69DF}"/>
              </a:ext>
            </a:extLst>
          </p:cNvPr>
          <p:cNvSpPr>
            <a:spLocks noGrp="1"/>
          </p:cNvSpPr>
          <p:nvPr>
            <p:ph idx="1"/>
          </p:nvPr>
        </p:nvSpPr>
        <p:spPr/>
        <p:txBody>
          <a:bodyPr>
            <a:normAutofit fontScale="92500"/>
          </a:bodyPr>
          <a:lstStyle/>
          <a:p>
            <a:pPr marL="1295368" lvl="1" indent="-685783">
              <a:buNone/>
            </a:pPr>
            <a:r>
              <a:rPr lang="en-GB" sz="4400" dirty="0">
                <a:solidFill>
                  <a:schemeClr val="tx1"/>
                </a:solidFill>
                <a:latin typeface="SassoonCRInfant" panose="02010503020300020003" pitchFamily="2" charset="0"/>
              </a:rPr>
              <a:t>1) </a:t>
            </a:r>
            <a:r>
              <a:rPr lang="en-GB" sz="4400" dirty="0">
                <a:latin typeface="SassoonCRInfant" panose="02010503020300020003" pitchFamily="2" charset="0"/>
              </a:rPr>
              <a:t>A phoneme can be represented by one or more letters in the corresponding grapheme, e.g. /a/, /</a:t>
            </a:r>
            <a:r>
              <a:rPr lang="en-GB" sz="4400" i="1" dirty="0" err="1">
                <a:latin typeface="SassoonCRInfant" panose="02010503020300020003" pitchFamily="2" charset="0"/>
              </a:rPr>
              <a:t>sh</a:t>
            </a:r>
            <a:r>
              <a:rPr lang="en-GB" sz="4400" dirty="0">
                <a:latin typeface="SassoonCRInfant" panose="02010503020300020003" pitchFamily="2" charset="0"/>
              </a:rPr>
              <a:t>/</a:t>
            </a:r>
            <a:r>
              <a:rPr lang="en-GB" sz="4400" i="1" dirty="0">
                <a:latin typeface="SassoonCRInfant" panose="02010503020300020003" pitchFamily="2" charset="0"/>
              </a:rPr>
              <a:t>, </a:t>
            </a:r>
            <a:r>
              <a:rPr lang="en-GB" sz="4400" dirty="0">
                <a:latin typeface="SassoonCRInfant" panose="02010503020300020003" pitchFamily="2" charset="0"/>
              </a:rPr>
              <a:t>/</a:t>
            </a:r>
            <a:r>
              <a:rPr lang="en-GB" sz="4400" i="1" dirty="0" err="1">
                <a:latin typeface="SassoonCRInfant" panose="02010503020300020003" pitchFamily="2" charset="0"/>
              </a:rPr>
              <a:t>igh</a:t>
            </a:r>
            <a:r>
              <a:rPr lang="en-GB" sz="4400" dirty="0">
                <a:latin typeface="SassoonCRInfant" panose="02010503020300020003" pitchFamily="2" charset="0"/>
              </a:rPr>
              <a:t>/</a:t>
            </a:r>
            <a:r>
              <a:rPr lang="en-GB" sz="4400" i="1" dirty="0">
                <a:latin typeface="SassoonCRInfant" panose="02010503020300020003" pitchFamily="2" charset="0"/>
              </a:rPr>
              <a:t>, </a:t>
            </a:r>
            <a:r>
              <a:rPr lang="en-GB" sz="4400" dirty="0">
                <a:latin typeface="SassoonCRInfant" panose="02010503020300020003" pitchFamily="2" charset="0"/>
              </a:rPr>
              <a:t>/</a:t>
            </a:r>
            <a:r>
              <a:rPr lang="en-GB" sz="4400" i="1" dirty="0" err="1">
                <a:latin typeface="SassoonCRInfant" panose="02010503020300020003" pitchFamily="2" charset="0"/>
              </a:rPr>
              <a:t>ee</a:t>
            </a:r>
            <a:r>
              <a:rPr lang="en-GB" sz="4400" dirty="0">
                <a:latin typeface="SassoonCRInfant" panose="02010503020300020003" pitchFamily="2" charset="0"/>
              </a:rPr>
              <a:t>/</a:t>
            </a:r>
            <a:r>
              <a:rPr lang="en-GB" sz="4400" i="1" dirty="0">
                <a:latin typeface="SassoonCRInfant" panose="02010503020300020003" pitchFamily="2" charset="0"/>
              </a:rPr>
              <a:t>.</a:t>
            </a:r>
          </a:p>
          <a:p>
            <a:pPr marL="1295368" lvl="1" indent="-685783">
              <a:buNone/>
            </a:pPr>
            <a:r>
              <a:rPr lang="en-GB" sz="4400" dirty="0">
                <a:latin typeface="SassoonCRInfant" panose="02010503020300020003" pitchFamily="2" charset="0"/>
              </a:rPr>
              <a:t>2) The same</a:t>
            </a:r>
            <a:r>
              <a:rPr lang="en-GB" sz="4400" b="1" dirty="0">
                <a:latin typeface="SassoonCRInfant" panose="02010503020300020003" pitchFamily="2" charset="0"/>
              </a:rPr>
              <a:t> </a:t>
            </a:r>
            <a:r>
              <a:rPr lang="en-GB" sz="4400" dirty="0">
                <a:latin typeface="SassoonCRInfant" panose="02010503020300020003" pitchFamily="2" charset="0"/>
              </a:rPr>
              <a:t>grapheme can represent more than one phoneme, e.g. </a:t>
            </a:r>
            <a:r>
              <a:rPr lang="en-GB" sz="4400" i="1" dirty="0">
                <a:latin typeface="SassoonCRInfant" panose="02010503020300020003" pitchFamily="2" charset="0"/>
              </a:rPr>
              <a:t>m</a:t>
            </a:r>
            <a:r>
              <a:rPr lang="en-GB" sz="4400" i="1" dirty="0">
                <a:solidFill>
                  <a:srgbClr val="FF0000"/>
                </a:solidFill>
                <a:latin typeface="SassoonCRInfant" panose="02010503020300020003" pitchFamily="2" charset="0"/>
              </a:rPr>
              <a:t>ea</a:t>
            </a:r>
            <a:r>
              <a:rPr lang="en-GB" sz="4400" i="1" dirty="0">
                <a:latin typeface="SassoonCRInfant" panose="02010503020300020003" pitchFamily="2" charset="0"/>
              </a:rPr>
              <a:t>t, d</a:t>
            </a:r>
            <a:r>
              <a:rPr lang="en-GB" sz="4400" i="1" dirty="0">
                <a:solidFill>
                  <a:srgbClr val="FF0000"/>
                </a:solidFill>
                <a:latin typeface="SassoonCRInfant" panose="02010503020300020003" pitchFamily="2" charset="0"/>
              </a:rPr>
              <a:t>ea</a:t>
            </a:r>
            <a:r>
              <a:rPr lang="en-GB" sz="4400" i="1" dirty="0">
                <a:latin typeface="SassoonCRInfant" panose="02010503020300020003" pitchFamily="2" charset="0"/>
              </a:rPr>
              <a:t>f, gr</a:t>
            </a:r>
            <a:r>
              <a:rPr lang="en-GB" sz="4400" i="1" dirty="0">
                <a:solidFill>
                  <a:srgbClr val="FF0000"/>
                </a:solidFill>
                <a:latin typeface="SassoonCRInfant" panose="02010503020300020003" pitchFamily="2" charset="0"/>
              </a:rPr>
              <a:t>ea</a:t>
            </a:r>
            <a:r>
              <a:rPr lang="en-GB" sz="4400" i="1" dirty="0">
                <a:latin typeface="SassoonCRInfant" panose="02010503020300020003" pitchFamily="2" charset="0"/>
              </a:rPr>
              <a:t>t</a:t>
            </a:r>
            <a:r>
              <a:rPr lang="en-GB" sz="4400" dirty="0">
                <a:latin typeface="SassoonCRInfant" panose="02010503020300020003" pitchFamily="2" charset="0"/>
              </a:rPr>
              <a:t>.</a:t>
            </a:r>
          </a:p>
          <a:p>
            <a:pPr marL="1295368" lvl="1" indent="-685783">
              <a:buNone/>
            </a:pPr>
            <a:r>
              <a:rPr lang="en-GB" sz="4400" dirty="0">
                <a:latin typeface="SassoonCRInfant" panose="02010503020300020003" pitchFamily="2" charset="0"/>
              </a:rPr>
              <a:t>  3) The same</a:t>
            </a:r>
            <a:r>
              <a:rPr lang="en-GB" sz="4400" b="1" dirty="0">
                <a:latin typeface="SassoonCRInfant" panose="02010503020300020003" pitchFamily="2" charset="0"/>
              </a:rPr>
              <a:t> </a:t>
            </a:r>
            <a:r>
              <a:rPr lang="en-GB" sz="4400" dirty="0">
                <a:latin typeface="SassoonCRInfant" panose="02010503020300020003" pitchFamily="2" charset="0"/>
              </a:rPr>
              <a:t>phoneme</a:t>
            </a:r>
            <a:r>
              <a:rPr lang="en-GB" sz="4400" b="1" dirty="0">
                <a:latin typeface="SassoonCRInfant" panose="02010503020300020003" pitchFamily="2" charset="0"/>
              </a:rPr>
              <a:t> </a:t>
            </a:r>
            <a:r>
              <a:rPr lang="en-GB" sz="4400" dirty="0">
                <a:latin typeface="SassoonCRInfant" panose="02010503020300020003" pitchFamily="2" charset="0"/>
              </a:rPr>
              <a:t>can be represented in more than one way, e.g. </a:t>
            </a:r>
            <a:r>
              <a:rPr lang="en-GB" sz="4400" i="1" dirty="0">
                <a:latin typeface="SassoonCRInfant" panose="02010503020300020003" pitchFamily="2" charset="0"/>
              </a:rPr>
              <a:t>r</a:t>
            </a:r>
            <a:r>
              <a:rPr lang="en-GB" sz="4400" i="1" dirty="0">
                <a:solidFill>
                  <a:srgbClr val="FF0000"/>
                </a:solidFill>
                <a:latin typeface="SassoonCRInfant" panose="02010503020300020003" pitchFamily="2" charset="0"/>
              </a:rPr>
              <a:t>ai</a:t>
            </a:r>
            <a:r>
              <a:rPr lang="en-GB" sz="4400" i="1" dirty="0">
                <a:latin typeface="SassoonCRInfant" panose="02010503020300020003" pitchFamily="2" charset="0"/>
              </a:rPr>
              <a:t>n, m</a:t>
            </a:r>
            <a:r>
              <a:rPr lang="en-GB" sz="4400" i="1" dirty="0">
                <a:solidFill>
                  <a:srgbClr val="FF0000"/>
                </a:solidFill>
                <a:latin typeface="SassoonCRInfant" panose="02010503020300020003" pitchFamily="2" charset="0"/>
              </a:rPr>
              <a:t>ay</a:t>
            </a:r>
            <a:r>
              <a:rPr lang="en-GB" sz="4400" i="1" dirty="0">
                <a:latin typeface="SassoonCRInfant" panose="02010503020300020003" pitchFamily="2" charset="0"/>
              </a:rPr>
              <a:t>, l</a:t>
            </a:r>
            <a:r>
              <a:rPr lang="en-GB" sz="4400" i="1" dirty="0">
                <a:solidFill>
                  <a:srgbClr val="FF0000"/>
                </a:solidFill>
                <a:latin typeface="SassoonCRInfant" panose="02010503020300020003" pitchFamily="2" charset="0"/>
              </a:rPr>
              <a:t>a</a:t>
            </a:r>
            <a:r>
              <a:rPr lang="en-GB" sz="4400" i="1" dirty="0">
                <a:latin typeface="SassoonCRInfant" panose="02010503020300020003" pitchFamily="2" charset="0"/>
              </a:rPr>
              <a:t>k</a:t>
            </a:r>
            <a:r>
              <a:rPr lang="en-GB" sz="4400" i="1" dirty="0">
                <a:solidFill>
                  <a:srgbClr val="FF0000"/>
                </a:solidFill>
                <a:latin typeface="SassoonCRInfant" panose="02010503020300020003" pitchFamily="2" charset="0"/>
              </a:rPr>
              <a:t>e</a:t>
            </a:r>
            <a:r>
              <a:rPr lang="en-GB" sz="4400" dirty="0">
                <a:latin typeface="SassoonCRInfant" panose="02010503020300020003" pitchFamily="2" charset="0"/>
              </a:rPr>
              <a:t>.</a:t>
            </a:r>
          </a:p>
          <a:p>
            <a:endParaRPr lang="en-US" dirty="0"/>
          </a:p>
        </p:txBody>
      </p:sp>
    </p:spTree>
    <p:extLst>
      <p:ext uri="{BB962C8B-B14F-4D97-AF65-F5344CB8AC3E}">
        <p14:creationId xmlns:p14="http://schemas.microsoft.com/office/powerpoint/2010/main" val="3330820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890" y="144408"/>
            <a:ext cx="10515600" cy="1325563"/>
          </a:xfrm>
        </p:spPr>
        <p:txBody>
          <a:bodyPr>
            <a:normAutofit/>
          </a:bodyPr>
          <a:lstStyle/>
          <a:p>
            <a:r>
              <a:rPr lang="en-US" sz="5400" dirty="0">
                <a:latin typeface="SassoonCRInfant" panose="02010503020300020003" pitchFamily="2" charset="0"/>
              </a:rPr>
              <a:t>Tricky words</a:t>
            </a:r>
          </a:p>
        </p:txBody>
      </p:sp>
      <p:sp>
        <p:nvSpPr>
          <p:cNvPr id="3" name="Content Placeholder 2"/>
          <p:cNvSpPr>
            <a:spLocks noGrp="1"/>
          </p:cNvSpPr>
          <p:nvPr>
            <p:ph idx="1"/>
          </p:nvPr>
        </p:nvSpPr>
        <p:spPr>
          <a:xfrm>
            <a:off x="101600" y="1469971"/>
            <a:ext cx="11785600" cy="4047960"/>
          </a:xfrm>
        </p:spPr>
        <p:txBody>
          <a:bodyPr>
            <a:normAutofit/>
          </a:bodyPr>
          <a:lstStyle/>
          <a:p>
            <a:pPr>
              <a:buClr>
                <a:schemeClr val="bg2"/>
              </a:buClr>
              <a:buSzPct val="75000"/>
            </a:pPr>
            <a:r>
              <a:rPr lang="en-GB" sz="4800" dirty="0">
                <a:latin typeface="SassoonCRInfant" panose="02010503020300020003" pitchFamily="2" charset="0"/>
              </a:rPr>
              <a:t>English language is not completely phonetically regular</a:t>
            </a:r>
          </a:p>
          <a:p>
            <a:pPr lvl="1">
              <a:buClr>
                <a:schemeClr val="accent2"/>
              </a:buClr>
              <a:buSzPct val="80000"/>
            </a:pPr>
            <a:r>
              <a:rPr lang="en-GB" sz="4800" b="1" dirty="0">
                <a:solidFill>
                  <a:schemeClr val="tx1"/>
                </a:solidFill>
                <a:latin typeface="SassoonCRInfant" panose="02010503020300020003" pitchFamily="2" charset="0"/>
              </a:rPr>
              <a:t>e.g</a:t>
            </a:r>
            <a:r>
              <a:rPr lang="en-GB" sz="4800" b="1" dirty="0">
                <a:solidFill>
                  <a:srgbClr val="FF0000"/>
                </a:solidFill>
                <a:latin typeface="SassoonCRInfant" panose="02010503020300020003" pitchFamily="2" charset="0"/>
              </a:rPr>
              <a:t>. said; was</a:t>
            </a:r>
          </a:p>
          <a:p>
            <a:pPr>
              <a:buClr>
                <a:schemeClr val="bg2"/>
              </a:buClr>
              <a:buSzPct val="75000"/>
              <a:buNone/>
            </a:pPr>
            <a:endParaRPr lang="en-GB" dirty="0"/>
          </a:p>
        </p:txBody>
      </p:sp>
    </p:spTree>
    <p:extLst>
      <p:ext uri="{BB962C8B-B14F-4D97-AF65-F5344CB8AC3E}">
        <p14:creationId xmlns:p14="http://schemas.microsoft.com/office/powerpoint/2010/main" val="3322491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51106" y="-45990"/>
            <a:ext cx="10515600" cy="1325563"/>
          </a:xfrm>
        </p:spPr>
        <p:txBody>
          <a:bodyPr/>
          <a:lstStyle/>
          <a:p>
            <a:pPr eaLnBrk="1" hangingPunct="1"/>
            <a:r>
              <a:rPr lang="en-GB" altLang="en-US" dirty="0">
                <a:latin typeface="SassoonCRInfant" panose="02010503020300020003" pitchFamily="2" charset="0"/>
              </a:rPr>
              <a:t>Reading</a:t>
            </a:r>
          </a:p>
        </p:txBody>
      </p:sp>
      <p:sp>
        <p:nvSpPr>
          <p:cNvPr id="18435" name="Content Placeholder 2"/>
          <p:cNvSpPr>
            <a:spLocks noGrp="1"/>
          </p:cNvSpPr>
          <p:nvPr>
            <p:ph sz="half" idx="1"/>
          </p:nvPr>
        </p:nvSpPr>
        <p:spPr>
          <a:xfrm>
            <a:off x="2715493" y="392299"/>
            <a:ext cx="4259263" cy="3197225"/>
          </a:xfrm>
        </p:spPr>
        <p:txBody>
          <a:bodyPr>
            <a:normAutofit fontScale="92500" lnSpcReduction="10000"/>
          </a:bodyPr>
          <a:lstStyle/>
          <a:p>
            <a:pPr eaLnBrk="1" hangingPunct="1"/>
            <a:r>
              <a:rPr lang="en-GB" altLang="en-US" dirty="0">
                <a:latin typeface="SassoonCRInfant" panose="02010503020300020003" pitchFamily="2" charset="0"/>
              </a:rPr>
              <a:t>Our whole school approach</a:t>
            </a:r>
          </a:p>
          <a:p>
            <a:pPr eaLnBrk="1" hangingPunct="1"/>
            <a:r>
              <a:rPr lang="en-GB" altLang="en-US" dirty="0">
                <a:latin typeface="SassoonCRInfant" panose="02010503020300020003" pitchFamily="2" charset="0"/>
              </a:rPr>
              <a:t>We read 4 times per week. </a:t>
            </a:r>
          </a:p>
          <a:p>
            <a:pPr eaLnBrk="1" hangingPunct="1"/>
            <a:r>
              <a:rPr lang="en-GB" altLang="en-US" dirty="0">
                <a:latin typeface="SassoonCRInfant" panose="02010503020300020003" pitchFamily="2" charset="0"/>
              </a:rPr>
              <a:t>Day 1 - Decoding and prediction.</a:t>
            </a:r>
          </a:p>
          <a:p>
            <a:pPr eaLnBrk="1" hangingPunct="1"/>
            <a:r>
              <a:rPr lang="en-GB" altLang="en-US" dirty="0">
                <a:latin typeface="SassoonCRInfant" panose="02010503020300020003" pitchFamily="2" charset="0"/>
              </a:rPr>
              <a:t>Day 2 - Fluency </a:t>
            </a:r>
          </a:p>
          <a:p>
            <a:pPr eaLnBrk="1" hangingPunct="1"/>
            <a:r>
              <a:rPr lang="en-GB" altLang="en-US" dirty="0">
                <a:latin typeface="SassoonCRInfant" panose="02010503020300020003" pitchFamily="2" charset="0"/>
              </a:rPr>
              <a:t>Day 3 - Prosody</a:t>
            </a:r>
          </a:p>
          <a:p>
            <a:pPr eaLnBrk="1" hangingPunct="1"/>
            <a:r>
              <a:rPr lang="en-GB" altLang="en-US" dirty="0">
                <a:latin typeface="SassoonCRInfant" panose="02010503020300020003" pitchFamily="2" charset="0"/>
              </a:rPr>
              <a:t>Day 4 - Comprehension</a:t>
            </a:r>
          </a:p>
        </p:txBody>
      </p:sp>
      <p:sp>
        <p:nvSpPr>
          <p:cNvPr id="18436" name="TextBox 6"/>
          <p:cNvSpPr txBox="1">
            <a:spLocks noChangeArrowheads="1"/>
          </p:cNvSpPr>
          <p:nvPr/>
        </p:nvSpPr>
        <p:spPr bwMode="auto">
          <a:xfrm>
            <a:off x="335095" y="3720350"/>
            <a:ext cx="10347621"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Tx/>
              <a:buChar char="•"/>
            </a:pPr>
            <a:r>
              <a:rPr lang="en-GB" altLang="en-US" sz="2800" b="1" dirty="0">
                <a:latin typeface="SassoonCRInfant" panose="02010503020300020003" pitchFamily="2" charset="0"/>
              </a:rPr>
              <a:t>Year 1 </a:t>
            </a:r>
            <a:r>
              <a:rPr lang="en-GB" altLang="en-US" sz="2800" dirty="0">
                <a:latin typeface="SassoonCRInfant" panose="02010503020300020003" pitchFamily="2" charset="0"/>
              </a:rPr>
              <a:t>decodable Little </a:t>
            </a:r>
            <a:r>
              <a:rPr lang="en-GB" altLang="en-US" sz="2800" dirty="0" err="1">
                <a:latin typeface="SassoonCRInfant" panose="02010503020300020003" pitchFamily="2" charset="0"/>
              </a:rPr>
              <a:t>Wandle</a:t>
            </a:r>
            <a:r>
              <a:rPr lang="en-GB" altLang="en-US" sz="2800" dirty="0">
                <a:latin typeface="SassoonCRInfant" panose="02010503020300020003" pitchFamily="2" charset="0"/>
              </a:rPr>
              <a:t> reading books (Collins Big Cat books) will be sent home on a Thursday and the previous week books will be collected in.</a:t>
            </a:r>
          </a:p>
          <a:p>
            <a:pPr eaLnBrk="1" hangingPunct="1">
              <a:buFontTx/>
              <a:buChar char="•"/>
            </a:pPr>
            <a:r>
              <a:rPr lang="en-GB" altLang="en-US" sz="2800" dirty="0">
                <a:latin typeface="SassoonCRInfant" panose="02010503020300020003" pitchFamily="2" charset="0"/>
              </a:rPr>
              <a:t>The expectation is that children read every night at home.</a:t>
            </a:r>
          </a:p>
          <a:p>
            <a:pPr eaLnBrk="1" hangingPunct="1">
              <a:buFontTx/>
              <a:buChar char="•"/>
            </a:pPr>
            <a:r>
              <a:rPr lang="en-GB" altLang="en-US" sz="2800" dirty="0">
                <a:latin typeface="SassoonCRInfant" panose="02010503020300020003" pitchFamily="2" charset="0"/>
              </a:rPr>
              <a:t>Reading Raffle! </a:t>
            </a:r>
          </a:p>
          <a:p>
            <a:pPr eaLnBrk="1" hangingPunct="1">
              <a:buFontTx/>
              <a:buChar char="•"/>
            </a:pPr>
            <a:r>
              <a:rPr lang="en-GB" altLang="en-US" sz="2800" dirty="0">
                <a:latin typeface="SassoonCRInfant" panose="02010503020300020003" pitchFamily="2" charset="0"/>
              </a:rPr>
              <a:t>Reading for pleasure book – children are trained to swap these independently as often as they wish.</a:t>
            </a:r>
          </a:p>
        </p:txBody>
      </p:sp>
      <p:pic>
        <p:nvPicPr>
          <p:cNvPr id="18437" name="Picture 6" descr="Collins Big Cat | Little Wandle Letters and Sounds Revised ebook lib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6504" y="29107"/>
            <a:ext cx="2770188"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 descr="Raffle Tickets Free Stock Photo - Public Domain Picture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51598" y="2198319"/>
            <a:ext cx="2784475"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1533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25581" y="206842"/>
            <a:ext cx="7377546" cy="1325563"/>
          </a:xfrm>
        </p:spPr>
        <p:txBody>
          <a:bodyPr>
            <a:normAutofit/>
          </a:bodyPr>
          <a:lstStyle/>
          <a:p>
            <a:pPr eaLnBrk="1" hangingPunct="1"/>
            <a:r>
              <a:rPr lang="en-GB" altLang="en-US" sz="4000" b="1" dirty="0">
                <a:latin typeface="SassoonCRInfant" panose="02010503020300020003" pitchFamily="2" charset="0"/>
              </a:rPr>
              <a:t>Reading at home – booklets to take home</a:t>
            </a:r>
            <a:endParaRPr lang="en-GB" altLang="en-US" sz="4000" b="1" dirty="0">
              <a:solidFill>
                <a:srgbClr val="FF0000"/>
              </a:solidFill>
              <a:latin typeface="SassoonCRInfant" panose="02010503020300020003" pitchFamily="2" charset="0"/>
            </a:endParaRPr>
          </a:p>
        </p:txBody>
      </p:sp>
      <p:sp>
        <p:nvSpPr>
          <p:cNvPr id="19459" name="Content Placeholder 2"/>
          <p:cNvSpPr>
            <a:spLocks noGrp="1"/>
          </p:cNvSpPr>
          <p:nvPr>
            <p:ph idx="1"/>
          </p:nvPr>
        </p:nvSpPr>
        <p:spPr>
          <a:xfrm>
            <a:off x="0" y="1532405"/>
            <a:ext cx="8412208" cy="5325595"/>
          </a:xfrm>
        </p:spPr>
        <p:txBody>
          <a:bodyPr rtlCol="0">
            <a:normAutofit lnSpcReduction="10000"/>
          </a:bodyPr>
          <a:lstStyle/>
          <a:p>
            <a:pPr>
              <a:defRPr/>
            </a:pPr>
            <a:r>
              <a:rPr lang="en-GB" altLang="en-US" sz="2400" dirty="0">
                <a:latin typeface="SassoonCRInfant" panose="02010503020300020003" pitchFamily="2" charset="0"/>
              </a:rPr>
              <a:t>Reading is typically taught through Phonics, English and Guided Reading and is modelled to the children.</a:t>
            </a:r>
          </a:p>
          <a:p>
            <a:pPr>
              <a:defRPr/>
            </a:pPr>
            <a:r>
              <a:rPr lang="en-GB" altLang="en-US" sz="2400" dirty="0">
                <a:latin typeface="SassoonCRInfant" panose="02010503020300020003" pitchFamily="2" charset="0"/>
              </a:rPr>
              <a:t>It is our intention to develop a pleasure in reading and motivation to read.</a:t>
            </a:r>
          </a:p>
          <a:p>
            <a:pPr>
              <a:defRPr/>
            </a:pPr>
            <a:r>
              <a:rPr lang="en-GB" altLang="en-US" sz="2400" dirty="0">
                <a:latin typeface="SassoonCRInfant" panose="02010503020300020003" pitchFamily="2" charset="0"/>
              </a:rPr>
              <a:t>Discuss word meanings.</a:t>
            </a:r>
          </a:p>
          <a:p>
            <a:pPr>
              <a:defRPr/>
            </a:pPr>
            <a:r>
              <a:rPr lang="en-GB" altLang="en-US" sz="2400" dirty="0">
                <a:latin typeface="SassoonCRInfant" panose="02010503020300020003" pitchFamily="2" charset="0"/>
              </a:rPr>
              <a:t>Make predictions about what has been read so far and inferences on what has been said or done.</a:t>
            </a:r>
          </a:p>
          <a:p>
            <a:pPr>
              <a:defRPr/>
            </a:pPr>
            <a:r>
              <a:rPr lang="en-GB" altLang="en-US" sz="2400" dirty="0">
                <a:latin typeface="SassoonCRInfant" panose="02010503020300020003" pitchFamily="2" charset="0"/>
              </a:rPr>
              <a:t>To supplement the decodable Little </a:t>
            </a:r>
            <a:r>
              <a:rPr lang="en-GB" altLang="en-US" sz="2400" dirty="0" err="1">
                <a:latin typeface="SassoonCRInfant" panose="02010503020300020003" pitchFamily="2" charset="0"/>
              </a:rPr>
              <a:t>Wandle</a:t>
            </a:r>
            <a:r>
              <a:rPr lang="en-GB" altLang="en-US" sz="2400" dirty="0">
                <a:latin typeface="SassoonCRInfant" panose="02010503020300020003" pitchFamily="2" charset="0"/>
              </a:rPr>
              <a:t> (Collins Big Cat) books, and to help foster the love of reading, your child will take a book of their choice home that they may not be able to fully decode yet. This is to share together with the focus being enjoyment. </a:t>
            </a:r>
          </a:p>
          <a:p>
            <a:pPr>
              <a:defRPr/>
            </a:pPr>
            <a:r>
              <a:rPr lang="en-GB" altLang="en-US" sz="2400" dirty="0">
                <a:latin typeface="SassoonCRInfant" panose="02010503020300020003" pitchFamily="2" charset="0"/>
              </a:rPr>
              <a:t>Children will have the opportunity to change this as frequently as they wish.</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1287" t="8676" r="9633" b="14559"/>
          <a:stretch/>
        </p:blipFill>
        <p:spPr>
          <a:xfrm rot="5400000">
            <a:off x="8109349" y="973929"/>
            <a:ext cx="4450244" cy="3239925"/>
          </a:xfrm>
          <a:prstGeom prst="rect">
            <a:avLst/>
          </a:prstGeom>
        </p:spPr>
      </p:pic>
    </p:spTree>
    <p:extLst>
      <p:ext uri="{BB962C8B-B14F-4D97-AF65-F5344CB8AC3E}">
        <p14:creationId xmlns:p14="http://schemas.microsoft.com/office/powerpoint/2010/main" val="4281392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84150" y="-48279"/>
            <a:ext cx="10515600" cy="1325563"/>
          </a:xfrm>
        </p:spPr>
        <p:txBody>
          <a:bodyPr rtlCol="0">
            <a:normAutofit/>
          </a:bodyPr>
          <a:lstStyle/>
          <a:p>
            <a:pPr>
              <a:defRPr/>
            </a:pPr>
            <a:r>
              <a:rPr lang="en-GB" altLang="en-US" sz="6000" b="1" dirty="0">
                <a:latin typeface="SassoonCRInfant" panose="02010503020300020003" pitchFamily="2" charset="0"/>
              </a:rPr>
              <a:t>Phonics Screening Check</a:t>
            </a:r>
          </a:p>
        </p:txBody>
      </p:sp>
      <p:sp>
        <p:nvSpPr>
          <p:cNvPr id="3" name="Content Placeholder 2"/>
          <p:cNvSpPr>
            <a:spLocks noGrp="1"/>
          </p:cNvSpPr>
          <p:nvPr>
            <p:ph idx="1"/>
          </p:nvPr>
        </p:nvSpPr>
        <p:spPr>
          <a:xfrm>
            <a:off x="556185" y="1265798"/>
            <a:ext cx="11263780" cy="4525962"/>
          </a:xfrm>
        </p:spPr>
        <p:txBody>
          <a:bodyPr rtlCol="0">
            <a:normAutofit/>
          </a:bodyPr>
          <a:lstStyle/>
          <a:p>
            <a:pPr marL="0" indent="0">
              <a:buNone/>
              <a:defRPr/>
            </a:pPr>
            <a:r>
              <a:rPr lang="en-GB" b="1" dirty="0">
                <a:latin typeface="SassoonCRInfant" panose="02010503020300020003" pitchFamily="2" charset="0"/>
              </a:rPr>
              <a:t>What is it?</a:t>
            </a:r>
          </a:p>
          <a:p>
            <a:pPr>
              <a:defRPr/>
            </a:pPr>
            <a:r>
              <a:rPr lang="en-GB" sz="2400" dirty="0">
                <a:latin typeface="SassoonCRInfant" pitchFamily="2" charset="0"/>
              </a:rPr>
              <a:t>The Phonics Screening Check is a test for children in Year One. Children take it during June in a one-to-one setting with their class teacher. During the Phonics Screening Check, children are asked to read (decode) 40 words. Most of these words are real words but some are pseudo-words.</a:t>
            </a:r>
          </a:p>
          <a:p>
            <a:pPr>
              <a:defRPr/>
            </a:pPr>
            <a:r>
              <a:rPr lang="en-GB" sz="2400" dirty="0">
                <a:latin typeface="SassoonCRInfant" pitchFamily="2" charset="0"/>
              </a:rPr>
              <a:t> Because some children may misread these pseudo-words based on their similarity to words in their existing vocabulary, each pseudo-word is clearly identified with an image of an alien. Most teachers and children, therefore, refer to pseudo-words as alien words.</a:t>
            </a:r>
          </a:p>
          <a:p>
            <a:pPr>
              <a:defRPr/>
            </a:pPr>
            <a:endParaRPr lang="en-GB" dirty="0"/>
          </a:p>
        </p:txBody>
      </p:sp>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9013" y="4324350"/>
            <a:ext cx="3582987"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Hexagon 1"/>
          <p:cNvSpPr/>
          <p:nvPr/>
        </p:nvSpPr>
        <p:spPr>
          <a:xfrm>
            <a:off x="8360989" y="4324350"/>
            <a:ext cx="1495705" cy="1241799"/>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Pass is currently 84%</a:t>
            </a:r>
          </a:p>
        </p:txBody>
      </p:sp>
    </p:spTree>
    <p:extLst>
      <p:ext uri="{BB962C8B-B14F-4D97-AF65-F5344CB8AC3E}">
        <p14:creationId xmlns:p14="http://schemas.microsoft.com/office/powerpoint/2010/main" val="210458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33400" y="62705"/>
            <a:ext cx="10515600" cy="1325563"/>
          </a:xfrm>
        </p:spPr>
        <p:txBody>
          <a:bodyPr/>
          <a:lstStyle/>
          <a:p>
            <a:pPr eaLnBrk="1" hangingPunct="1"/>
            <a:r>
              <a:rPr lang="en-GB" altLang="en-US" sz="4000" b="1" dirty="0">
                <a:latin typeface="SassoonCRInfant" panose="02010503020300020003" pitchFamily="2" charset="0"/>
              </a:rPr>
              <a:t>Ready Steady Write</a:t>
            </a:r>
          </a:p>
        </p:txBody>
      </p:sp>
      <p:pic>
        <p:nvPicPr>
          <p:cNvPr id="21507" name="image4.jpg" descr="https://tse1.mm.bing.net/th?id=OIP.9mRaXL-LYmvG4uVf6UipEgAAAA&amp;pid=Api&amp;P=0&amp;w=300&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151" y="4927600"/>
            <a:ext cx="1152525"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image8.jpg" descr="https://tse1.mm.bing.net/th?id=OIP.2ymjoDSSci26SAKnksfS2gAAAA&amp;pid=Api&amp;P=0&amp;w=300&amp;h=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2039" y="4862514"/>
            <a:ext cx="1303337"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image3.jpg" descr="https://tse4.mm.bing.net/th?id=OIP.K9Qhp6aIGxEMM9vxnAeeygAAAA&amp;pid=Api&amp;P=0&amp;w=191&amp;h=1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6364" y="4903789"/>
            <a:ext cx="1373187"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image1.jpg" descr="https://tse1.mm.bing.net/th?id=OIP.1z_JkO3gfdZ-XLJTMY-RYAHaIv&amp;pid=Api&amp;P=0&amp;w=300&amp;h=3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40688" y="4762501"/>
            <a:ext cx="1071562"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image2.jpg" descr="https://tse2.mm.bing.net/th?id=OIP.JQCiIJNAWoocuOvmLMeQLwHaIa&amp;pid=Api&amp;P=0&amp;w=300&amp;h=3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64651" y="4779963"/>
            <a:ext cx="115252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extBox 1"/>
          <p:cNvSpPr txBox="1">
            <a:spLocks noChangeArrowheads="1"/>
          </p:cNvSpPr>
          <p:nvPr/>
        </p:nvSpPr>
        <p:spPr bwMode="auto">
          <a:xfrm>
            <a:off x="1847850" y="1196975"/>
            <a:ext cx="83518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sz="2400">
                <a:latin typeface="SassoonCRInfant" panose="02010503020300020003" pitchFamily="2" charset="0"/>
                <a:ea typeface="Sassoon Infant Rg" pitchFamily="50" charset="0"/>
                <a:cs typeface="Sassoon Infant Rg" pitchFamily="50" charset="0"/>
              </a:rPr>
              <a:t>Ready Steady Write is the scheme that we follow for imparting the development of writing skills. An important part of the writing process is talking and allowing time for children to be creative, imaginative and innovative in their own writing.</a:t>
            </a:r>
          </a:p>
          <a:p>
            <a:pPr eaLnBrk="1" hangingPunct="1"/>
            <a:r>
              <a:rPr lang="en-GB" altLang="en-US" sz="2400">
                <a:latin typeface="SassoonCRInfant" panose="02010503020300020003" pitchFamily="2" charset="0"/>
                <a:ea typeface="Sassoon Infant Rg" pitchFamily="50" charset="0"/>
                <a:cs typeface="Sassoon Infant Rg" pitchFamily="50" charset="0"/>
              </a:rPr>
              <a:t>Each half term we have a vehicle text that we introduce and use as a basis for different writing outcomes. We follow a process of immersing the children in the text. We then analyse the text before we plan and write our own. These units have been carefully mapped out to cover the entire statutory curriculum for English.</a:t>
            </a:r>
          </a:p>
        </p:txBody>
      </p:sp>
      <p:pic>
        <p:nvPicPr>
          <p:cNvPr id="21513" name="Picture 11" descr="Old Bear: Amazon.co.uk: Jane Hissey, Jane Hissey, Jane Hissey:  9781908759993: Book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68513" y="4945063"/>
            <a:ext cx="1046162"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746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 y="0"/>
            <a:ext cx="6711671" cy="753035"/>
          </a:xfrm>
        </p:spPr>
        <p:txBody>
          <a:bodyPr>
            <a:normAutofit/>
          </a:bodyPr>
          <a:lstStyle/>
          <a:p>
            <a:pPr eaLnBrk="1" hangingPunct="1"/>
            <a:r>
              <a:rPr lang="en-GB" altLang="en-US" u="sng" dirty="0">
                <a:latin typeface="SassoonCRInfant" panose="02010503020300020003" pitchFamily="2" charset="0"/>
              </a:rPr>
              <a:t>Writing Expectations Y1 NC</a:t>
            </a:r>
          </a:p>
        </p:txBody>
      </p:sp>
      <p:pic>
        <p:nvPicPr>
          <p:cNvPr id="22531" name="Picture 7"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957" y="753035"/>
            <a:ext cx="5555784" cy="294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8"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4623" y="376517"/>
            <a:ext cx="5761317"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9" descr="Screen Clippi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11670" y="2787278"/>
            <a:ext cx="5365634" cy="3273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10" descr="Screen Clippi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9150" y="3540313"/>
            <a:ext cx="5775473" cy="3052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6897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EDD75BA2-194C-4CD1-BD59-0451142D1A32}"/>
              </a:ext>
            </a:extLst>
          </p:cNvPr>
          <p:cNvPicPr>
            <a:picLocks noGrp="1" noChangeAspect="1"/>
          </p:cNvPicPr>
          <p:nvPr>
            <p:ph idx="1"/>
          </p:nvPr>
        </p:nvPicPr>
        <p:blipFill>
          <a:blip r:embed="rId2"/>
          <a:stretch>
            <a:fillRect/>
          </a:stretch>
        </p:blipFill>
        <p:spPr>
          <a:xfrm>
            <a:off x="3679740" y="365125"/>
            <a:ext cx="7841700" cy="5881275"/>
          </a:xfrm>
        </p:spPr>
      </p:pic>
      <p:sp>
        <p:nvSpPr>
          <p:cNvPr id="10" name="TextBox 9">
            <a:extLst>
              <a:ext uri="{FF2B5EF4-FFF2-40B4-BE49-F238E27FC236}">
                <a16:creationId xmlns:a16="http://schemas.microsoft.com/office/drawing/2014/main" id="{DE346E9A-86F9-4A67-A9AB-3B572A0EC650}"/>
              </a:ext>
            </a:extLst>
          </p:cNvPr>
          <p:cNvSpPr txBox="1"/>
          <p:nvPr/>
        </p:nvSpPr>
        <p:spPr>
          <a:xfrm>
            <a:off x="438912" y="896112"/>
            <a:ext cx="2907792" cy="1323439"/>
          </a:xfrm>
          <a:prstGeom prst="rect">
            <a:avLst/>
          </a:prstGeom>
          <a:noFill/>
        </p:spPr>
        <p:txBody>
          <a:bodyPr wrap="square" rtlCol="0">
            <a:spAutoFit/>
          </a:bodyPr>
          <a:lstStyle/>
          <a:p>
            <a:r>
              <a:rPr lang="en-GB" sz="4000" dirty="0">
                <a:latin typeface="Sassoon Infant Std" panose="020B0503020103030203" pitchFamily="34" charset="0"/>
              </a:rPr>
              <a:t>The Workshop</a:t>
            </a:r>
          </a:p>
        </p:txBody>
      </p:sp>
    </p:spTree>
    <p:extLst>
      <p:ext uri="{BB962C8B-B14F-4D97-AF65-F5344CB8AC3E}">
        <p14:creationId xmlns:p14="http://schemas.microsoft.com/office/powerpoint/2010/main" val="31274387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GB" altLang="en-US" u="sng" dirty="0">
                <a:latin typeface="SassoonCRInfant" panose="02010503020300020003" pitchFamily="2" charset="0"/>
              </a:rPr>
              <a:t>Handwriting expectations Y1 NC</a:t>
            </a:r>
          </a:p>
        </p:txBody>
      </p:sp>
      <p:pic>
        <p:nvPicPr>
          <p:cNvPr id="23555" name="Picture 3"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9288" y="2133601"/>
            <a:ext cx="831215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2132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223044"/>
            <a:ext cx="5338763" cy="561975"/>
          </a:xfrm>
        </p:spPr>
        <p:txBody>
          <a:bodyPr>
            <a:normAutofit fontScale="90000"/>
          </a:bodyPr>
          <a:lstStyle/>
          <a:p>
            <a:pPr algn="ctr" eaLnBrk="1" hangingPunct="1"/>
            <a:r>
              <a:rPr lang="en-GB" altLang="en-US" u="sng" dirty="0">
                <a:latin typeface="SassoonCRInfant" panose="02010503020300020003" pitchFamily="2" charset="0"/>
              </a:rPr>
              <a:t>Maths Expectations</a:t>
            </a:r>
            <a:endParaRPr lang="en-GB" altLang="en-US" b="1" dirty="0">
              <a:latin typeface="SassoonCRInfant" panose="02010503020300020003" pitchFamily="2" charset="0"/>
            </a:endParaRPr>
          </a:p>
        </p:txBody>
      </p:sp>
      <p:pic>
        <p:nvPicPr>
          <p:cNvPr id="26627"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1515" y="830263"/>
            <a:ext cx="5232119" cy="2965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2"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1515" y="3841388"/>
            <a:ext cx="6019521" cy="270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6" descr="Screen Clippi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96531" y="267687"/>
            <a:ext cx="5932308" cy="221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1" descr="Screen Clippi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59753" y="2704634"/>
            <a:ext cx="5269086"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3841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56882" y="-344891"/>
            <a:ext cx="10515600" cy="1325563"/>
          </a:xfrm>
        </p:spPr>
        <p:txBody>
          <a:bodyPr/>
          <a:lstStyle/>
          <a:p>
            <a:pPr eaLnBrk="1" hangingPunct="1"/>
            <a:r>
              <a:rPr lang="en-GB" altLang="en-US" u="sng" dirty="0">
                <a:latin typeface="SassoonCRInfant" panose="02010503020300020003" pitchFamily="2" charset="0"/>
              </a:rPr>
              <a:t>Maths Expectations </a:t>
            </a:r>
            <a:r>
              <a:rPr lang="en-GB" altLang="en-US" dirty="0">
                <a:latin typeface="SassoonCRInfant" panose="02010503020300020003" pitchFamily="2" charset="0"/>
              </a:rPr>
              <a:t>continued…</a:t>
            </a:r>
          </a:p>
        </p:txBody>
      </p:sp>
      <p:pic>
        <p:nvPicPr>
          <p:cNvPr id="28675" name="Picture 3"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75804" y="640359"/>
            <a:ext cx="6038290" cy="577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5"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690688"/>
            <a:ext cx="5875804" cy="195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6" descr="Screen Clippi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359305"/>
            <a:ext cx="5610785" cy="1683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6967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971676" y="261939"/>
            <a:ext cx="8696325" cy="561975"/>
          </a:xfrm>
        </p:spPr>
        <p:txBody>
          <a:bodyPr>
            <a:normAutofit fontScale="90000"/>
          </a:bodyPr>
          <a:lstStyle/>
          <a:p>
            <a:pPr eaLnBrk="1" hangingPunct="1"/>
            <a:r>
              <a:rPr lang="en-GB" altLang="en-US" b="1">
                <a:latin typeface="SassoonCRInfant" panose="02010503020300020003" pitchFamily="2" charset="0"/>
              </a:rPr>
              <a:t>Maths</a:t>
            </a:r>
          </a:p>
        </p:txBody>
      </p:sp>
      <p:sp>
        <p:nvSpPr>
          <p:cNvPr id="8195" name="Rectangle 3"/>
          <p:cNvSpPr>
            <a:spLocks noGrp="1" noChangeArrowheads="1"/>
          </p:cNvSpPr>
          <p:nvPr>
            <p:ph idx="1"/>
          </p:nvPr>
        </p:nvSpPr>
        <p:spPr>
          <a:xfrm>
            <a:off x="1981200" y="1052513"/>
            <a:ext cx="8229600" cy="5073650"/>
          </a:xfrm>
        </p:spPr>
        <p:txBody>
          <a:bodyPr rtlCol="0">
            <a:normAutofit/>
          </a:bodyPr>
          <a:lstStyle/>
          <a:p>
            <a:pPr>
              <a:defRPr/>
            </a:pPr>
            <a:endParaRPr lang="en-GB" b="1">
              <a:latin typeface="SassoonPrimaryInfant" pitchFamily="2" charset="0"/>
            </a:endParaRPr>
          </a:p>
          <a:p>
            <a:pPr marL="0" indent="0">
              <a:buNone/>
              <a:defRPr/>
            </a:pPr>
            <a:endParaRPr lang="en-GB" b="1" dirty="0">
              <a:latin typeface="SassoonPrimaryInfant" pitchFamily="2" charset="0"/>
            </a:endParaRPr>
          </a:p>
        </p:txBody>
      </p:sp>
      <p:sp>
        <p:nvSpPr>
          <p:cNvPr id="4" name="Rectangle 3"/>
          <p:cNvSpPr txBox="1">
            <a:spLocks noChangeArrowheads="1"/>
          </p:cNvSpPr>
          <p:nvPr/>
        </p:nvSpPr>
        <p:spPr bwMode="auto">
          <a:xfrm>
            <a:off x="1992313" y="1052513"/>
            <a:ext cx="8229600" cy="507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defRPr/>
            </a:pPr>
            <a:endParaRPr lang="en-GB" sz="2800" b="1" dirty="0">
              <a:latin typeface="SassoonPrimaryInfant" pitchFamily="2" charset="0"/>
            </a:endParaRPr>
          </a:p>
          <a:p>
            <a:pPr marL="0" indent="0" eaLnBrk="1" hangingPunct="1">
              <a:lnSpc>
                <a:spcPct val="90000"/>
              </a:lnSpc>
              <a:buNone/>
              <a:defRPr/>
            </a:pPr>
            <a:endParaRPr lang="en-GB" sz="2800" b="1" dirty="0">
              <a:latin typeface="SassoonPrimaryInfant" pitchFamily="2" charset="0"/>
            </a:endParaRPr>
          </a:p>
        </p:txBody>
      </p:sp>
      <p:sp>
        <p:nvSpPr>
          <p:cNvPr id="29701" name="Rectangle 3"/>
          <p:cNvSpPr txBox="1">
            <a:spLocks noChangeArrowheads="1"/>
          </p:cNvSpPr>
          <p:nvPr/>
        </p:nvSpPr>
        <p:spPr bwMode="auto">
          <a:xfrm>
            <a:off x="1505418" y="2626098"/>
            <a:ext cx="8043862" cy="440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90000"/>
              </a:lnSpc>
              <a:spcBef>
                <a:spcPct val="20000"/>
              </a:spcBef>
            </a:pPr>
            <a:r>
              <a:rPr lang="en-GB" altLang="en-US" sz="3600" dirty="0">
                <a:latin typeface="SassoonCRInfant" panose="02010503020300020003" pitchFamily="2" charset="0"/>
              </a:rPr>
              <a:t>Maths has 3 strands</a:t>
            </a:r>
          </a:p>
          <a:p>
            <a:pPr eaLnBrk="1" hangingPunct="1">
              <a:lnSpc>
                <a:spcPct val="90000"/>
              </a:lnSpc>
              <a:spcBef>
                <a:spcPct val="20000"/>
              </a:spcBef>
            </a:pPr>
            <a:endParaRPr lang="en-GB" altLang="en-US" sz="3600" dirty="0">
              <a:latin typeface="SassoonCRInfant" panose="02010503020300020003" pitchFamily="2" charset="0"/>
            </a:endParaRPr>
          </a:p>
          <a:p>
            <a:pPr eaLnBrk="1" hangingPunct="1">
              <a:lnSpc>
                <a:spcPct val="90000"/>
              </a:lnSpc>
              <a:spcBef>
                <a:spcPct val="20000"/>
              </a:spcBef>
            </a:pPr>
            <a:endParaRPr lang="en-GB" altLang="en-US" sz="2800" b="1" dirty="0">
              <a:latin typeface="SassoonCRInfantMedium" panose="02000603020000020003" pitchFamily="2" charset="0"/>
            </a:endParaRPr>
          </a:p>
        </p:txBody>
      </p:sp>
      <p:pic>
        <p:nvPicPr>
          <p:cNvPr id="29702"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813" y="1052513"/>
            <a:ext cx="11833412" cy="134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p:cNvGraphicFramePr/>
          <p:nvPr/>
        </p:nvGraphicFramePr>
        <p:xfrm>
          <a:off x="3314825" y="3284984"/>
          <a:ext cx="4704184" cy="33977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65787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GB" altLang="en-US" b="1" u="sng">
                <a:latin typeface="SassoonCRInfant" panose="02010503020300020003" pitchFamily="2" charset="0"/>
              </a:rPr>
              <a:t>Concrete, Pictorial, Abstract</a:t>
            </a:r>
          </a:p>
        </p:txBody>
      </p:sp>
      <p:sp>
        <p:nvSpPr>
          <p:cNvPr id="31747" name="Content Placeholder 2"/>
          <p:cNvSpPr>
            <a:spLocks noGrp="1"/>
          </p:cNvSpPr>
          <p:nvPr>
            <p:ph idx="1"/>
          </p:nvPr>
        </p:nvSpPr>
        <p:spPr>
          <a:xfrm>
            <a:off x="1981200" y="1412875"/>
            <a:ext cx="8229600" cy="4713288"/>
          </a:xfrm>
        </p:spPr>
        <p:txBody>
          <a:bodyPr/>
          <a:lstStyle/>
          <a:p>
            <a:pPr marL="0" indent="0" algn="ctr">
              <a:buNone/>
            </a:pPr>
            <a:r>
              <a:rPr lang="en-GB" altLang="en-US">
                <a:latin typeface="SassoonCRInfant" panose="02010503020300020003" pitchFamily="2" charset="0"/>
              </a:rPr>
              <a:t>We begin mathematical teaching with </a:t>
            </a:r>
            <a:r>
              <a:rPr lang="en-GB" altLang="en-US" b="1" u="sng">
                <a:latin typeface="SassoonCRInfant" panose="02010503020300020003" pitchFamily="2" charset="0"/>
              </a:rPr>
              <a:t>concrete</a:t>
            </a:r>
            <a:r>
              <a:rPr lang="en-GB" altLang="en-US">
                <a:latin typeface="SassoonCRInfant" panose="02010503020300020003" pitchFamily="2" charset="0"/>
              </a:rPr>
              <a:t> experiences. </a:t>
            </a:r>
          </a:p>
        </p:txBody>
      </p:sp>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1" y="2520950"/>
            <a:ext cx="2589213" cy="172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7175" y="4868864"/>
            <a:ext cx="1765300" cy="176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4126" y="3209925"/>
            <a:ext cx="2119313"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0951" y="4638676"/>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7326" y="2781300"/>
            <a:ext cx="2201863" cy="146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4825" y="5046664"/>
            <a:ext cx="2687638"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29331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GB" altLang="en-US" b="1" u="sng">
                <a:latin typeface="SassoonCRInfant" panose="02010503020300020003" pitchFamily="2" charset="0"/>
              </a:rPr>
              <a:t>Pictorial representation</a:t>
            </a:r>
          </a:p>
        </p:txBody>
      </p:sp>
      <p:sp>
        <p:nvSpPr>
          <p:cNvPr id="32771" name="Content Placeholder 2"/>
          <p:cNvSpPr>
            <a:spLocks noGrp="1"/>
          </p:cNvSpPr>
          <p:nvPr>
            <p:ph idx="1"/>
          </p:nvPr>
        </p:nvSpPr>
        <p:spPr/>
        <p:txBody>
          <a:bodyPr/>
          <a:lstStyle/>
          <a:p>
            <a:pPr marL="0" indent="0">
              <a:buNone/>
            </a:pPr>
            <a:r>
              <a:rPr lang="en-GB" altLang="en-US">
                <a:latin typeface="SassoonCRInfant" panose="02010503020300020003" pitchFamily="2" charset="0"/>
              </a:rPr>
              <a:t>Using representations, such as a diagram or picture of the problem.</a:t>
            </a:r>
          </a:p>
        </p:txBody>
      </p:sp>
      <p:pic>
        <p:nvPicPr>
          <p:cNvPr id="327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4" y="2852739"/>
            <a:ext cx="3286125"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6363" y="2852739"/>
            <a:ext cx="2114550"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6588" y="4106863"/>
            <a:ext cx="179070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9151" y="4953001"/>
            <a:ext cx="3305175"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45404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GB" altLang="en-US" b="1">
                <a:latin typeface="SassoonCRInfant" panose="02010503020300020003" pitchFamily="2" charset="0"/>
              </a:rPr>
              <a:t>Symbolic/Abstract</a:t>
            </a:r>
          </a:p>
        </p:txBody>
      </p:sp>
      <p:sp>
        <p:nvSpPr>
          <p:cNvPr id="33795" name="Content Placeholder 2"/>
          <p:cNvSpPr>
            <a:spLocks noGrp="1"/>
          </p:cNvSpPr>
          <p:nvPr>
            <p:ph idx="1"/>
          </p:nvPr>
        </p:nvSpPr>
        <p:spPr/>
        <p:txBody>
          <a:bodyPr/>
          <a:lstStyle/>
          <a:p>
            <a:pPr marL="0" indent="0">
              <a:buNone/>
            </a:pPr>
            <a:r>
              <a:rPr lang="en-GB" altLang="en-US" sz="2400">
                <a:latin typeface="SassoonCRInfant" panose="02010503020300020003" pitchFamily="2" charset="0"/>
              </a:rPr>
              <a:t>Abstract representation The symbolic stage - a student is now capable of representing problems by using mathematical notation, for example: 5 + 3 = 8</a:t>
            </a:r>
          </a:p>
        </p:txBody>
      </p:sp>
      <p:pic>
        <p:nvPicPr>
          <p:cNvPr id="3379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3476" y="5805489"/>
            <a:ext cx="248602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3609975"/>
            <a:ext cx="27813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29558">
            <a:off x="8051800" y="3576638"/>
            <a:ext cx="2070100" cy="275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1464" y="3068638"/>
            <a:ext cx="1919287" cy="248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70348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GB" altLang="en-US">
                <a:latin typeface="SassoonCRInfant" panose="02010503020300020003" pitchFamily="2" charset="0"/>
              </a:rPr>
              <a:t>Addition and Subtraction</a:t>
            </a:r>
          </a:p>
        </p:txBody>
      </p:sp>
      <p:sp>
        <p:nvSpPr>
          <p:cNvPr id="34819" name="Content Placeholder 2"/>
          <p:cNvSpPr>
            <a:spLocks noGrp="1"/>
          </p:cNvSpPr>
          <p:nvPr>
            <p:ph idx="1"/>
          </p:nvPr>
        </p:nvSpPr>
        <p:spPr/>
        <p:txBody>
          <a:bodyPr/>
          <a:lstStyle/>
          <a:p>
            <a:pPr marL="0" indent="0">
              <a:buNone/>
            </a:pPr>
            <a:r>
              <a:rPr lang="en-GB" altLang="en-US">
                <a:latin typeface="SassoonCRInfant" panose="02010503020300020003" pitchFamily="2" charset="0"/>
              </a:rPr>
              <a:t>Example…</a:t>
            </a:r>
          </a:p>
        </p:txBody>
      </p:sp>
      <p:pic>
        <p:nvPicPr>
          <p:cNvPr id="348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1" y="2565400"/>
            <a:ext cx="4746625" cy="316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8075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GB" altLang="en-US" b="1" u="sng">
                <a:latin typeface="SassoonCRInfant" panose="02010503020300020003" pitchFamily="2" charset="0"/>
              </a:rPr>
              <a:t>Key skills</a:t>
            </a:r>
          </a:p>
        </p:txBody>
      </p:sp>
      <p:sp>
        <p:nvSpPr>
          <p:cNvPr id="3" name="Content Placeholder 2"/>
          <p:cNvSpPr>
            <a:spLocks noGrp="1"/>
          </p:cNvSpPr>
          <p:nvPr>
            <p:ph idx="1"/>
          </p:nvPr>
        </p:nvSpPr>
        <p:spPr>
          <a:xfrm>
            <a:off x="152400" y="1690688"/>
            <a:ext cx="11654118" cy="4351338"/>
          </a:xfrm>
        </p:spPr>
        <p:txBody>
          <a:bodyPr rtlCol="0">
            <a:normAutofit/>
          </a:bodyPr>
          <a:lstStyle/>
          <a:p>
            <a:pPr algn="ctr">
              <a:defRPr/>
            </a:pPr>
            <a:r>
              <a:rPr lang="en-GB" dirty="0">
                <a:latin typeface="SassoonCRInfant" panose="02010503020300020003" pitchFamily="2" charset="0"/>
              </a:rPr>
              <a:t>Counting to and across 100 forwards and backwards from different numbers</a:t>
            </a:r>
          </a:p>
          <a:p>
            <a:pPr>
              <a:defRPr/>
            </a:pPr>
            <a:r>
              <a:rPr lang="en-GB" dirty="0">
                <a:latin typeface="SassoonCRInfant" panose="02010503020300020003" pitchFamily="2" charset="0"/>
              </a:rPr>
              <a:t>Counting in 2’s,5’s and 10’s</a:t>
            </a:r>
          </a:p>
          <a:p>
            <a:pPr marL="0" indent="0" algn="ctr">
              <a:buNone/>
              <a:defRPr/>
            </a:pPr>
            <a:endParaRPr lang="en-GB" dirty="0"/>
          </a:p>
        </p:txBody>
      </p:sp>
      <p:pic>
        <p:nvPicPr>
          <p:cNvPr id="358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6918" y="3249986"/>
            <a:ext cx="6107113" cy="3947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73625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945" y="0"/>
            <a:ext cx="114516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210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28F8-8939-95F6-6BB1-3472CB8CC862}"/>
              </a:ext>
            </a:extLst>
          </p:cNvPr>
          <p:cNvSpPr>
            <a:spLocks noGrp="1"/>
          </p:cNvSpPr>
          <p:nvPr>
            <p:ph type="title"/>
          </p:nvPr>
        </p:nvSpPr>
        <p:spPr/>
        <p:txBody>
          <a:bodyPr/>
          <a:lstStyle/>
          <a:p>
            <a:r>
              <a:rPr lang="en-US" b="1" dirty="0">
                <a:latin typeface="SassoonCRInfant" panose="02010503020300020003" pitchFamily="2" charset="0"/>
              </a:rPr>
              <a:t>Intentions of this evening</a:t>
            </a:r>
          </a:p>
        </p:txBody>
      </p:sp>
      <p:sp>
        <p:nvSpPr>
          <p:cNvPr id="3" name="Content Placeholder 2">
            <a:extLst>
              <a:ext uri="{FF2B5EF4-FFF2-40B4-BE49-F238E27FC236}">
                <a16:creationId xmlns:a16="http://schemas.microsoft.com/office/drawing/2014/main" id="{033D5C07-D34B-F934-3F45-E4985B79B3F5}"/>
              </a:ext>
            </a:extLst>
          </p:cNvPr>
          <p:cNvSpPr>
            <a:spLocks noGrp="1"/>
          </p:cNvSpPr>
          <p:nvPr>
            <p:ph idx="1"/>
          </p:nvPr>
        </p:nvSpPr>
        <p:spPr/>
        <p:txBody>
          <a:bodyPr/>
          <a:lstStyle/>
          <a:p>
            <a:pPr eaLnBrk="1" hangingPunct="1">
              <a:buFontTx/>
              <a:buChar char="•"/>
            </a:pPr>
            <a:r>
              <a:rPr lang="en-GB" altLang="en-US" sz="4000" dirty="0">
                <a:latin typeface="SassoonCRInfant" panose="02010503020300020003" pitchFamily="2" charset="0"/>
              </a:rPr>
              <a:t>Explain the difference between Foundation Stage and Year 1  expectations</a:t>
            </a:r>
          </a:p>
          <a:p>
            <a:pPr eaLnBrk="1" hangingPunct="1">
              <a:buFontTx/>
              <a:buChar char="•"/>
            </a:pPr>
            <a:r>
              <a:rPr lang="en-GB" altLang="en-US" sz="4000" dirty="0">
                <a:latin typeface="SassoonCRInfant" panose="02010503020300020003" pitchFamily="2" charset="0"/>
              </a:rPr>
              <a:t>Discuss the National Curriculum</a:t>
            </a:r>
          </a:p>
          <a:p>
            <a:pPr eaLnBrk="1" hangingPunct="1">
              <a:buFontTx/>
              <a:buChar char="•"/>
            </a:pPr>
            <a:r>
              <a:rPr lang="en-GB" altLang="en-US" sz="4000" dirty="0">
                <a:latin typeface="SassoonCRInfant" panose="02010503020300020003" pitchFamily="2" charset="0"/>
              </a:rPr>
              <a:t>Summary of the units covered over the year</a:t>
            </a:r>
          </a:p>
          <a:p>
            <a:pPr eaLnBrk="1" hangingPunct="1">
              <a:buFontTx/>
              <a:buChar char="•"/>
            </a:pPr>
            <a:r>
              <a:rPr lang="en-GB" altLang="en-US" sz="4000" dirty="0">
                <a:latin typeface="SassoonCRInfant" panose="02010503020300020003" pitchFamily="2" charset="0"/>
              </a:rPr>
              <a:t>End of year expectations</a:t>
            </a:r>
          </a:p>
          <a:p>
            <a:endParaRPr lang="en-US" dirty="0"/>
          </a:p>
        </p:txBody>
      </p:sp>
    </p:spTree>
    <p:extLst>
      <p:ext uri="{BB962C8B-B14F-4D97-AF65-F5344CB8AC3E}">
        <p14:creationId xmlns:p14="http://schemas.microsoft.com/office/powerpoint/2010/main" val="2621321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792538" y="365126"/>
            <a:ext cx="6246812" cy="1325563"/>
          </a:xfrm>
        </p:spPr>
        <p:txBody>
          <a:bodyPr/>
          <a:lstStyle/>
          <a:p>
            <a:pPr eaLnBrk="1" hangingPunct="1"/>
            <a:r>
              <a:rPr lang="en-GB" altLang="en-US" b="1">
                <a:latin typeface="SassoonCRInfant" panose="02010503020300020003" pitchFamily="2" charset="0"/>
              </a:rPr>
              <a:t>How you can help..</a:t>
            </a:r>
          </a:p>
        </p:txBody>
      </p:sp>
      <p:sp>
        <p:nvSpPr>
          <p:cNvPr id="37891" name="Content Placeholder 2"/>
          <p:cNvSpPr>
            <a:spLocks noGrp="1"/>
          </p:cNvSpPr>
          <p:nvPr>
            <p:ph idx="1"/>
          </p:nvPr>
        </p:nvSpPr>
        <p:spPr>
          <a:xfrm>
            <a:off x="1981200" y="1550989"/>
            <a:ext cx="8229600" cy="4524375"/>
          </a:xfrm>
        </p:spPr>
        <p:txBody>
          <a:bodyPr/>
          <a:lstStyle/>
          <a:p>
            <a:pPr eaLnBrk="1" hangingPunct="1"/>
            <a:r>
              <a:rPr lang="en-GB" altLang="en-US" sz="2600" b="1" u="sng">
                <a:latin typeface="SassoonCRInfant" panose="02010503020300020003" pitchFamily="2" charset="0"/>
              </a:rPr>
              <a:t>Clocks-</a:t>
            </a:r>
            <a:r>
              <a:rPr lang="en-GB" altLang="en-US" sz="2600">
                <a:latin typeface="SassoonCRInfant" panose="02010503020300020003" pitchFamily="2" charset="0"/>
              </a:rPr>
              <a:t>talk about time during the day</a:t>
            </a:r>
          </a:p>
          <a:p>
            <a:pPr eaLnBrk="1" hangingPunct="1"/>
            <a:r>
              <a:rPr lang="en-GB" altLang="en-US" sz="2600" b="1" u="sng">
                <a:latin typeface="SassoonCRInfant" panose="02010503020300020003" pitchFamily="2" charset="0"/>
              </a:rPr>
              <a:t>Calendars</a:t>
            </a:r>
            <a:r>
              <a:rPr lang="en-GB" altLang="en-US" sz="2600" b="1">
                <a:latin typeface="SassoonCRInfant" panose="02010503020300020003" pitchFamily="2" charset="0"/>
              </a:rPr>
              <a:t>-</a:t>
            </a:r>
            <a:r>
              <a:rPr lang="en-GB" altLang="en-US" sz="2600">
                <a:latin typeface="SassoonCRInfant" panose="02010503020300020003" pitchFamily="2" charset="0"/>
              </a:rPr>
              <a:t> understanding of months and days of the week</a:t>
            </a:r>
          </a:p>
          <a:p>
            <a:pPr eaLnBrk="1" hangingPunct="1"/>
            <a:r>
              <a:rPr lang="en-GB" altLang="en-US" sz="2600" b="1" u="sng">
                <a:latin typeface="SassoonCRInfant" panose="02010503020300020003" pitchFamily="2" charset="0"/>
              </a:rPr>
              <a:t>Playing cards- </a:t>
            </a:r>
            <a:r>
              <a:rPr lang="en-GB" altLang="en-US" sz="2600">
                <a:latin typeface="SassoonCRInfant" panose="02010503020300020003" pitchFamily="2" charset="0"/>
              </a:rPr>
              <a:t>Snap, one more/less, number bonds, ordering numbers</a:t>
            </a:r>
          </a:p>
          <a:p>
            <a:pPr eaLnBrk="1" hangingPunct="1"/>
            <a:r>
              <a:rPr lang="en-GB" altLang="en-US" sz="2600" b="1" u="sng">
                <a:latin typeface="SassoonCRInfant" panose="02010503020300020003" pitchFamily="2" charset="0"/>
              </a:rPr>
              <a:t>Board games </a:t>
            </a:r>
            <a:r>
              <a:rPr lang="en-GB" altLang="en-US" sz="2600">
                <a:latin typeface="SassoonCRInfant" panose="02010503020300020003" pitchFamily="2" charset="0"/>
              </a:rPr>
              <a:t>involving dice</a:t>
            </a:r>
          </a:p>
          <a:p>
            <a:pPr eaLnBrk="1" hangingPunct="1"/>
            <a:r>
              <a:rPr lang="en-GB" altLang="en-US" sz="2600" b="1" u="sng">
                <a:latin typeface="SassoonCRInfant" panose="02010503020300020003" pitchFamily="2" charset="0"/>
              </a:rPr>
              <a:t>Measuring equipment-</a:t>
            </a:r>
            <a:r>
              <a:rPr lang="en-GB" altLang="en-US" sz="2600" b="1">
                <a:latin typeface="SassoonCRInfant" panose="02010503020300020003" pitchFamily="2" charset="0"/>
              </a:rPr>
              <a:t> </a:t>
            </a:r>
            <a:r>
              <a:rPr lang="en-GB" altLang="en-US" sz="2600">
                <a:latin typeface="SassoonCRInfant" panose="02010503020300020003" pitchFamily="2" charset="0"/>
              </a:rPr>
              <a:t>tape measures, measuring jugs</a:t>
            </a:r>
          </a:p>
          <a:p>
            <a:pPr eaLnBrk="1" hangingPunct="1"/>
            <a:r>
              <a:rPr lang="en-GB" altLang="en-US" sz="2600" b="1" u="sng">
                <a:latin typeface="SassoonCRInfant" panose="02010503020300020003" pitchFamily="2" charset="0"/>
              </a:rPr>
              <a:t>Velcro dartboard</a:t>
            </a:r>
            <a:r>
              <a:rPr lang="en-GB" altLang="en-US" sz="2600" b="1">
                <a:latin typeface="SassoonCRInfant" panose="02010503020300020003" pitchFamily="2" charset="0"/>
              </a:rPr>
              <a:t>- </a:t>
            </a:r>
            <a:r>
              <a:rPr lang="en-GB" altLang="en-US" sz="2600">
                <a:latin typeface="SassoonCRInfant" panose="02010503020300020003" pitchFamily="2" charset="0"/>
              </a:rPr>
              <a:t>doubling, halving</a:t>
            </a:r>
          </a:p>
          <a:p>
            <a:pPr eaLnBrk="1" hangingPunct="1"/>
            <a:r>
              <a:rPr lang="en-GB" altLang="en-US" sz="2600" b="1" u="sng">
                <a:latin typeface="SassoonCRInfant" panose="02010503020300020003" pitchFamily="2" charset="0"/>
              </a:rPr>
              <a:t>Fractions in real life-</a:t>
            </a:r>
            <a:r>
              <a:rPr lang="en-GB" altLang="en-US" sz="2600">
                <a:latin typeface="SassoonCRInfant" panose="02010503020300020003" pitchFamily="2" charset="0"/>
              </a:rPr>
              <a:t>halving cakes, halving bars of chocolate, sharing equipment</a:t>
            </a:r>
          </a:p>
        </p:txBody>
      </p:sp>
      <p:pic>
        <p:nvPicPr>
          <p:cNvPr id="378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29374">
            <a:off x="8731251" y="465138"/>
            <a:ext cx="1763713" cy="117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8025" y="5661026"/>
            <a:ext cx="1785938"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72376">
            <a:off x="1990726" y="293688"/>
            <a:ext cx="146367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18411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0DE04-2278-910D-44B7-B6E5ACDECFDB}"/>
              </a:ext>
            </a:extLst>
          </p:cNvPr>
          <p:cNvSpPr>
            <a:spLocks noGrp="1"/>
          </p:cNvSpPr>
          <p:nvPr>
            <p:ph type="title"/>
          </p:nvPr>
        </p:nvSpPr>
        <p:spPr/>
        <p:txBody>
          <a:bodyPr/>
          <a:lstStyle/>
          <a:p>
            <a:r>
              <a:rPr lang="en-GB" altLang="en-US" sz="4400" b="1" dirty="0">
                <a:latin typeface="SassoonCRInfant" panose="02010503020300020003" pitchFamily="2" charset="0"/>
              </a:rPr>
              <a:t>Homework</a:t>
            </a:r>
            <a:endParaRPr lang="en-US" dirty="0">
              <a:latin typeface="SassoonCRInfant" panose="02010503020300020003" pitchFamily="2" charset="0"/>
            </a:endParaRPr>
          </a:p>
        </p:txBody>
      </p:sp>
      <p:sp>
        <p:nvSpPr>
          <p:cNvPr id="4" name="Rectangle 3">
            <a:extLst>
              <a:ext uri="{FF2B5EF4-FFF2-40B4-BE49-F238E27FC236}">
                <a16:creationId xmlns:a16="http://schemas.microsoft.com/office/drawing/2014/main" id="{3A70E093-1D7A-2051-92F3-329E43C32082}"/>
              </a:ext>
            </a:extLst>
          </p:cNvPr>
          <p:cNvSpPr/>
          <p:nvPr/>
        </p:nvSpPr>
        <p:spPr>
          <a:xfrm>
            <a:off x="1402915" y="1929008"/>
            <a:ext cx="3331923" cy="118997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3600" dirty="0">
                <a:solidFill>
                  <a:schemeClr val="tx1"/>
                </a:solidFill>
                <a:latin typeface="SassoonCRInfant" panose="02010503020300020003" pitchFamily="2" charset="0"/>
              </a:rPr>
              <a:t>Practising key skills</a:t>
            </a:r>
          </a:p>
        </p:txBody>
      </p:sp>
      <p:sp>
        <p:nvSpPr>
          <p:cNvPr id="5" name="Rectangle 4">
            <a:extLst>
              <a:ext uri="{FF2B5EF4-FFF2-40B4-BE49-F238E27FC236}">
                <a16:creationId xmlns:a16="http://schemas.microsoft.com/office/drawing/2014/main" id="{CA47703F-DFEA-CDF8-4EAF-C043BB3A675A}"/>
              </a:ext>
            </a:extLst>
          </p:cNvPr>
          <p:cNvSpPr/>
          <p:nvPr/>
        </p:nvSpPr>
        <p:spPr>
          <a:xfrm>
            <a:off x="5613748" y="2419611"/>
            <a:ext cx="3331923" cy="118997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3600" dirty="0">
                <a:solidFill>
                  <a:schemeClr val="tx1"/>
                </a:solidFill>
                <a:latin typeface="SassoonCRInfant" panose="02010503020300020003" pitchFamily="2" charset="0"/>
              </a:rPr>
              <a:t>Chat challenge</a:t>
            </a:r>
          </a:p>
        </p:txBody>
      </p:sp>
      <p:sp>
        <p:nvSpPr>
          <p:cNvPr id="6" name="Rectangle 5">
            <a:extLst>
              <a:ext uri="{FF2B5EF4-FFF2-40B4-BE49-F238E27FC236}">
                <a16:creationId xmlns:a16="http://schemas.microsoft.com/office/drawing/2014/main" id="{59B62C48-FCE0-B4F4-F8B6-D696F28EA69E}"/>
              </a:ext>
            </a:extLst>
          </p:cNvPr>
          <p:cNvSpPr/>
          <p:nvPr/>
        </p:nvSpPr>
        <p:spPr>
          <a:xfrm>
            <a:off x="3221278" y="4185780"/>
            <a:ext cx="3573660" cy="230709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3600" dirty="0">
                <a:solidFill>
                  <a:schemeClr val="tx1"/>
                </a:solidFill>
                <a:latin typeface="SassoonCRInfant" panose="02010503020300020003" pitchFamily="2" charset="0"/>
              </a:rPr>
              <a:t>Set on a Friday </a:t>
            </a:r>
          </a:p>
          <a:p>
            <a:pPr lvl="0"/>
            <a:r>
              <a:rPr lang="en-GB" sz="3600" dirty="0">
                <a:solidFill>
                  <a:schemeClr val="tx1"/>
                </a:solidFill>
                <a:latin typeface="SassoonCRInfant" panose="02010503020300020003" pitchFamily="2" charset="0"/>
              </a:rPr>
              <a:t>return homework books by Wednesday</a:t>
            </a:r>
          </a:p>
        </p:txBody>
      </p:sp>
      <p:pic>
        <p:nvPicPr>
          <p:cNvPr id="8" name="Picture 7" descr="A cartoon of a child&#10;&#10;Description automatically generated">
            <a:extLst>
              <a:ext uri="{FF2B5EF4-FFF2-40B4-BE49-F238E27FC236}">
                <a16:creationId xmlns:a16="http://schemas.microsoft.com/office/drawing/2014/main" id="{4980E6F2-FA38-B02B-AAEF-5C2EB805BB5E}"/>
              </a:ext>
            </a:extLst>
          </p:cNvPr>
          <p:cNvPicPr>
            <a:picLocks noChangeAspect="1"/>
          </p:cNvPicPr>
          <p:nvPr/>
        </p:nvPicPr>
        <p:blipFill>
          <a:blip r:embed="rId3"/>
          <a:stretch>
            <a:fillRect/>
          </a:stretch>
        </p:blipFill>
        <p:spPr>
          <a:xfrm>
            <a:off x="9175531" y="3760374"/>
            <a:ext cx="2053792" cy="2580405"/>
          </a:xfrm>
          <a:prstGeom prst="rect">
            <a:avLst/>
          </a:prstGeom>
        </p:spPr>
      </p:pic>
      <p:pic>
        <p:nvPicPr>
          <p:cNvPr id="9" name="Picture 3" descr="C:\Users\murphyt.CC4-BLCKI\Local Settings\Temporary Internet Files\Content.IE5\9SZTRKX0\deberes[1].jpg">
            <a:extLst>
              <a:ext uri="{FF2B5EF4-FFF2-40B4-BE49-F238E27FC236}">
                <a16:creationId xmlns:a16="http://schemas.microsoft.com/office/drawing/2014/main" id="{3C4BB506-FCD1-D5FB-2DCA-AC9679E9AD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083" y="4881562"/>
            <a:ext cx="2016125"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61297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40D5C-EBC3-A0D2-392A-E9B847011F25}"/>
              </a:ext>
            </a:extLst>
          </p:cNvPr>
          <p:cNvSpPr>
            <a:spLocks noGrp="1"/>
          </p:cNvSpPr>
          <p:nvPr>
            <p:ph type="title"/>
          </p:nvPr>
        </p:nvSpPr>
        <p:spPr>
          <a:xfrm>
            <a:off x="124216" y="112735"/>
            <a:ext cx="8939101" cy="663880"/>
          </a:xfrm>
        </p:spPr>
        <p:txBody>
          <a:bodyPr>
            <a:normAutofit fontScale="90000"/>
          </a:bodyPr>
          <a:lstStyle/>
          <a:p>
            <a:r>
              <a:rPr lang="en-US" dirty="0">
                <a:latin typeface="SassoonCRInfantMedium" panose="02000603020000020003" pitchFamily="2" charset="0"/>
              </a:rPr>
              <a:t>Black Horse Hill Infant School </a:t>
            </a:r>
            <a:r>
              <a:rPr lang="en-US" b="1" dirty="0">
                <a:solidFill>
                  <a:srgbClr val="7030A0"/>
                </a:solidFill>
                <a:latin typeface="SassoonCRInfantMedium" panose="02000603020000020003" pitchFamily="2" charset="0"/>
              </a:rPr>
              <a:t>website</a:t>
            </a:r>
          </a:p>
        </p:txBody>
      </p:sp>
      <p:pic>
        <p:nvPicPr>
          <p:cNvPr id="7" name="Picture 6" descr="A screenshot of a computer&#10;&#10;Description automatically generated">
            <a:extLst>
              <a:ext uri="{FF2B5EF4-FFF2-40B4-BE49-F238E27FC236}">
                <a16:creationId xmlns:a16="http://schemas.microsoft.com/office/drawing/2014/main" id="{D629505E-597F-C64B-6309-59F0FEF2B082}"/>
              </a:ext>
            </a:extLst>
          </p:cNvPr>
          <p:cNvPicPr>
            <a:picLocks noChangeAspect="1"/>
          </p:cNvPicPr>
          <p:nvPr/>
        </p:nvPicPr>
        <p:blipFill>
          <a:blip r:embed="rId3"/>
          <a:stretch>
            <a:fillRect/>
          </a:stretch>
        </p:blipFill>
        <p:spPr>
          <a:xfrm>
            <a:off x="124217" y="776616"/>
            <a:ext cx="6605725" cy="3206662"/>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94E3A132-484F-351B-74A7-B1E6651EE411}"/>
              </a:ext>
            </a:extLst>
          </p:cNvPr>
          <p:cNvPicPr>
            <a:picLocks noChangeAspect="1"/>
          </p:cNvPicPr>
          <p:nvPr/>
        </p:nvPicPr>
        <p:blipFill rotWithShape="1">
          <a:blip r:embed="rId4"/>
          <a:srcRect l="11160"/>
          <a:stretch/>
        </p:blipFill>
        <p:spPr>
          <a:xfrm>
            <a:off x="4559473" y="2746748"/>
            <a:ext cx="6904973" cy="3998517"/>
          </a:xfrm>
          <a:prstGeom prst="rect">
            <a:avLst/>
          </a:prstGeom>
        </p:spPr>
      </p:pic>
      <p:sp>
        <p:nvSpPr>
          <p:cNvPr id="10" name="Up Arrow 9">
            <a:extLst>
              <a:ext uri="{FF2B5EF4-FFF2-40B4-BE49-F238E27FC236}">
                <a16:creationId xmlns:a16="http://schemas.microsoft.com/office/drawing/2014/main" id="{ABD3A481-2C00-35E3-FC4B-29F3EA2B5BBE}"/>
              </a:ext>
            </a:extLst>
          </p:cNvPr>
          <p:cNvSpPr/>
          <p:nvPr/>
        </p:nvSpPr>
        <p:spPr>
          <a:xfrm rot="2602252">
            <a:off x="2085061" y="2408285"/>
            <a:ext cx="513567" cy="142796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1C052C27-C5A4-7DC6-E644-C8B074BB946F}"/>
              </a:ext>
            </a:extLst>
          </p:cNvPr>
          <p:cNvSpPr/>
          <p:nvPr/>
        </p:nvSpPr>
        <p:spPr>
          <a:xfrm>
            <a:off x="3677599" y="4083485"/>
            <a:ext cx="1445546" cy="4852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A19EA4B-C1D1-5B51-AFE6-182F5428D985}"/>
              </a:ext>
            </a:extLst>
          </p:cNvPr>
          <p:cNvSpPr txBox="1"/>
          <p:nvPr/>
        </p:nvSpPr>
        <p:spPr>
          <a:xfrm>
            <a:off x="7177414" y="1089764"/>
            <a:ext cx="4287032" cy="1323439"/>
          </a:xfrm>
          <a:prstGeom prst="rect">
            <a:avLst/>
          </a:prstGeom>
          <a:noFill/>
        </p:spPr>
        <p:txBody>
          <a:bodyPr wrap="square" rtlCol="0">
            <a:spAutoFit/>
          </a:bodyPr>
          <a:lstStyle/>
          <a:p>
            <a:r>
              <a:rPr lang="en-GB" altLang="en-US" sz="4000" dirty="0">
                <a:latin typeface="SassoonCRInfant" panose="02010503020300020003" pitchFamily="2" charset="0"/>
              </a:rPr>
              <a:t>Year One </a:t>
            </a:r>
            <a:r>
              <a:rPr lang="en-GB" altLang="en-US" sz="4000" u="sng" dirty="0">
                <a:latin typeface="SassoonCRInfant" panose="02010503020300020003" pitchFamily="2" charset="0"/>
              </a:rPr>
              <a:t>Long Term Overview</a:t>
            </a:r>
            <a:endParaRPr lang="en-US" sz="4000" u="sng" dirty="0">
              <a:latin typeface="SassoonCRInfant" panose="02010503020300020003" pitchFamily="2" charset="0"/>
            </a:endParaRPr>
          </a:p>
        </p:txBody>
      </p:sp>
    </p:spTree>
    <p:extLst>
      <p:ext uri="{BB962C8B-B14F-4D97-AF65-F5344CB8AC3E}">
        <p14:creationId xmlns:p14="http://schemas.microsoft.com/office/powerpoint/2010/main" val="34328076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GB" altLang="en-US" b="1">
                <a:latin typeface="SassoonCRInfant" panose="02010503020300020003" pitchFamily="2" charset="0"/>
              </a:rPr>
              <a:t>End of year expectations</a:t>
            </a:r>
          </a:p>
        </p:txBody>
      </p:sp>
      <p:sp>
        <p:nvSpPr>
          <p:cNvPr id="40963" name="Content Placeholder 2"/>
          <p:cNvSpPr>
            <a:spLocks noGrp="1"/>
          </p:cNvSpPr>
          <p:nvPr>
            <p:ph idx="1"/>
          </p:nvPr>
        </p:nvSpPr>
        <p:spPr/>
        <p:txBody>
          <a:bodyPr/>
          <a:lstStyle/>
          <a:p>
            <a:pPr eaLnBrk="1" hangingPunct="1"/>
            <a:endParaRPr lang="en-GB" altLang="en-US" sz="4400">
              <a:latin typeface="SassoonCRInfant" panose="02010503020300020003" pitchFamily="2" charset="0"/>
            </a:endParaRPr>
          </a:p>
          <a:p>
            <a:pPr eaLnBrk="1" hangingPunct="1"/>
            <a:r>
              <a:rPr lang="en-GB" altLang="en-US" sz="4400">
                <a:latin typeface="SassoonCRInfant" panose="02010503020300020003" pitchFamily="2" charset="0"/>
              </a:rPr>
              <a:t>Working towards expected</a:t>
            </a:r>
          </a:p>
          <a:p>
            <a:pPr eaLnBrk="1" hangingPunct="1"/>
            <a:r>
              <a:rPr lang="en-GB" altLang="en-US" sz="4400">
                <a:latin typeface="SassoonCRInfant" panose="02010503020300020003" pitchFamily="2" charset="0"/>
              </a:rPr>
              <a:t>Working at expected</a:t>
            </a:r>
          </a:p>
          <a:p>
            <a:pPr eaLnBrk="1" hangingPunct="1"/>
            <a:r>
              <a:rPr lang="en-GB" altLang="en-US" sz="4400">
                <a:latin typeface="SassoonCRInfant" panose="02010503020300020003" pitchFamily="2" charset="0"/>
              </a:rPr>
              <a:t>Working at greater depth</a:t>
            </a:r>
          </a:p>
        </p:txBody>
      </p:sp>
    </p:spTree>
    <p:extLst>
      <p:ext uri="{BB962C8B-B14F-4D97-AF65-F5344CB8AC3E}">
        <p14:creationId xmlns:p14="http://schemas.microsoft.com/office/powerpoint/2010/main" val="38018317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424114" y="274638"/>
            <a:ext cx="7786687" cy="1143000"/>
          </a:xfrm>
        </p:spPr>
        <p:txBody>
          <a:bodyPr/>
          <a:lstStyle/>
          <a:p>
            <a:pPr eaLnBrk="1" hangingPunct="1"/>
            <a:r>
              <a:rPr lang="en-GB" altLang="en-US" b="1">
                <a:latin typeface="SassoonCRInfant" panose="02010503020300020003" pitchFamily="2" charset="0"/>
              </a:rPr>
              <a:t>Any questions?</a:t>
            </a:r>
          </a:p>
        </p:txBody>
      </p:sp>
      <p:pic>
        <p:nvPicPr>
          <p:cNvPr id="16387" name="Picture 5" descr="C:\Users\murphyt.CC4-BLCKI\Local Settings\Temporary Internet Files\Content.IE5\3MNKXSDA\thinking-ca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1" y="1654176"/>
            <a:ext cx="373062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735638" y="1628776"/>
            <a:ext cx="4824412" cy="3046413"/>
          </a:xfrm>
          <a:prstGeom prst="rect">
            <a:avLst/>
          </a:prstGeom>
          <a:noFill/>
        </p:spPr>
        <p:txBody>
          <a:bodyPr>
            <a:spAutoFit/>
          </a:bodyPr>
          <a:lstStyle/>
          <a:p>
            <a:pPr marL="342900" indent="-342900">
              <a:buFont typeface="Arial" pitchFamily="34" charset="0"/>
              <a:buChar char="•"/>
              <a:defRPr/>
            </a:pPr>
            <a:r>
              <a:rPr lang="en-GB" sz="2400" dirty="0">
                <a:solidFill>
                  <a:srgbClr val="000000"/>
                </a:solidFill>
                <a:latin typeface="SassoonCRInfant" pitchFamily="2" charset="0"/>
              </a:rPr>
              <a:t>If you have any questions please feel free to contact the school office via: </a:t>
            </a:r>
            <a:r>
              <a:rPr lang="en-GB" sz="2400" dirty="0">
                <a:solidFill>
                  <a:srgbClr val="000000"/>
                </a:solidFill>
                <a:latin typeface="SassoonCRInfant" pitchFamily="2" charset="0"/>
                <a:hlinkClick r:id="rId4"/>
              </a:rPr>
              <a:t>schooloffice@blackhorsehill-infant.wirral.sch.uk</a:t>
            </a:r>
            <a:endParaRPr lang="en-GB" sz="2400" dirty="0">
              <a:solidFill>
                <a:srgbClr val="000000"/>
              </a:solidFill>
              <a:latin typeface="SassoonCRInfant" pitchFamily="2" charset="0"/>
            </a:endParaRPr>
          </a:p>
          <a:p>
            <a:pPr>
              <a:defRPr/>
            </a:pPr>
            <a:r>
              <a:rPr lang="en-GB" sz="2400" dirty="0">
                <a:solidFill>
                  <a:srgbClr val="000000"/>
                </a:solidFill>
                <a:latin typeface="SassoonCRInfant" pitchFamily="2" charset="0"/>
              </a:rPr>
              <a:t>    They will pass on your query to    </a:t>
            </a:r>
          </a:p>
          <a:p>
            <a:pPr>
              <a:defRPr/>
            </a:pPr>
            <a:r>
              <a:rPr lang="en-GB" sz="2400" dirty="0">
                <a:solidFill>
                  <a:srgbClr val="000000"/>
                </a:solidFill>
                <a:latin typeface="SassoonCRInfant" pitchFamily="2" charset="0"/>
              </a:rPr>
              <a:t>     your child’s class teacher.</a:t>
            </a:r>
          </a:p>
          <a:p>
            <a:pPr>
              <a:defRPr/>
            </a:pPr>
            <a:endParaRPr lang="en-GB" sz="2400" dirty="0">
              <a:solidFill>
                <a:srgbClr val="000000"/>
              </a:solidFill>
            </a:endParaRPr>
          </a:p>
        </p:txBody>
      </p:sp>
    </p:spTree>
    <p:extLst>
      <p:ext uri="{BB962C8B-B14F-4D97-AF65-F5344CB8AC3E}">
        <p14:creationId xmlns:p14="http://schemas.microsoft.com/office/powerpoint/2010/main" val="1729002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fade">
                                      <p:cBhvr>
                                        <p:cTn id="7" dur="1000"/>
                                        <p:tgtEl>
                                          <p:spTgt spid="16387"/>
                                        </p:tgtEl>
                                      </p:cBhvr>
                                    </p:animEffect>
                                    <p:anim calcmode="lin" valueType="num">
                                      <p:cBhvr>
                                        <p:cTn id="8" dur="1000" fill="hold"/>
                                        <p:tgtEl>
                                          <p:spTgt spid="16387"/>
                                        </p:tgtEl>
                                        <p:attrNameLst>
                                          <p:attrName>ppt_x</p:attrName>
                                        </p:attrNameLst>
                                      </p:cBhvr>
                                      <p:tavLst>
                                        <p:tav tm="0">
                                          <p:val>
                                            <p:strVal val="#ppt_x"/>
                                          </p:val>
                                        </p:tav>
                                        <p:tav tm="100000">
                                          <p:val>
                                            <p:strVal val="#ppt_x"/>
                                          </p:val>
                                        </p:tav>
                                      </p:tavLst>
                                    </p:anim>
                                    <p:anim calcmode="lin" valueType="num">
                                      <p:cBhvr>
                                        <p:cTn id="9" dur="1000" fill="hold"/>
                                        <p:tgtEl>
                                          <p:spTgt spid="163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2BB32-3A7B-55CA-88AD-BF93E80E96F7}"/>
              </a:ext>
            </a:extLst>
          </p:cNvPr>
          <p:cNvSpPr>
            <a:spLocks noGrp="1"/>
          </p:cNvSpPr>
          <p:nvPr>
            <p:ph type="title"/>
          </p:nvPr>
        </p:nvSpPr>
        <p:spPr>
          <a:xfrm>
            <a:off x="317938" y="0"/>
            <a:ext cx="10515600" cy="1325563"/>
          </a:xfrm>
        </p:spPr>
        <p:txBody>
          <a:bodyPr/>
          <a:lstStyle/>
          <a:p>
            <a:r>
              <a:rPr lang="en-GB" altLang="en-US" sz="4400" b="1" dirty="0">
                <a:solidFill>
                  <a:srgbClr val="000000"/>
                </a:solidFill>
                <a:latin typeface="SassoonCRInfant" panose="02010503020300020003" pitchFamily="2" charset="0"/>
                <a:ea typeface="+mn-ea"/>
                <a:cs typeface="+mn-cs"/>
              </a:rPr>
              <a:t>Structure of our </a:t>
            </a:r>
            <a:r>
              <a:rPr lang="en-GB" altLang="en-US" b="1" dirty="0">
                <a:solidFill>
                  <a:srgbClr val="000000"/>
                </a:solidFill>
                <a:latin typeface="SassoonCRInfant" panose="02010503020300020003" pitchFamily="2" charset="0"/>
                <a:ea typeface="+mn-ea"/>
                <a:cs typeface="+mn-cs"/>
              </a:rPr>
              <a:t>d</a:t>
            </a:r>
            <a:r>
              <a:rPr lang="en-GB" altLang="en-US" sz="4400" b="1" dirty="0">
                <a:solidFill>
                  <a:srgbClr val="000000"/>
                </a:solidFill>
                <a:latin typeface="SassoonCRInfant" panose="02010503020300020003" pitchFamily="2" charset="0"/>
                <a:ea typeface="+mn-ea"/>
                <a:cs typeface="+mn-cs"/>
              </a:rPr>
              <a:t>ay</a:t>
            </a:r>
            <a:endParaRPr lang="en-US" dirty="0">
              <a:latin typeface="SassoonCRInfant" panose="02010503020300020003" pitchFamily="2" charset="0"/>
            </a:endParaRPr>
          </a:p>
        </p:txBody>
      </p:sp>
      <p:sp>
        <p:nvSpPr>
          <p:cNvPr id="3" name="Content Placeholder 2">
            <a:extLst>
              <a:ext uri="{FF2B5EF4-FFF2-40B4-BE49-F238E27FC236}">
                <a16:creationId xmlns:a16="http://schemas.microsoft.com/office/drawing/2014/main" id="{20C2759A-352E-9C35-D4AB-03A5890766FE}"/>
              </a:ext>
            </a:extLst>
          </p:cNvPr>
          <p:cNvSpPr>
            <a:spLocks noGrp="1"/>
          </p:cNvSpPr>
          <p:nvPr>
            <p:ph idx="1"/>
          </p:nvPr>
        </p:nvSpPr>
        <p:spPr>
          <a:xfrm>
            <a:off x="838200" y="1513490"/>
            <a:ext cx="10515600" cy="4663473"/>
          </a:xfrm>
        </p:spPr>
        <p:txBody>
          <a:bodyPr>
            <a:normAutofit fontScale="92500" lnSpcReduction="10000"/>
          </a:bodyPr>
          <a:lstStyle/>
          <a:p>
            <a:pPr eaLnBrk="1" fontAlgn="auto" hangingPunct="1">
              <a:spcAft>
                <a:spcPts val="0"/>
              </a:spcAft>
              <a:defRPr/>
            </a:pPr>
            <a:r>
              <a:rPr lang="en-GB" altLang="en-US" sz="3600" dirty="0">
                <a:latin typeface="SassoonCRInfant" panose="02010503020300020003" pitchFamily="2" charset="0"/>
              </a:rPr>
              <a:t>When your child enters in the morning they will complete a morning starter activity.</a:t>
            </a:r>
          </a:p>
          <a:p>
            <a:pPr eaLnBrk="1" fontAlgn="auto" hangingPunct="1">
              <a:spcAft>
                <a:spcPts val="0"/>
              </a:spcAft>
              <a:defRPr/>
            </a:pPr>
            <a:r>
              <a:rPr lang="en-GB" altLang="en-US" sz="3600" dirty="0">
                <a:latin typeface="SassoonCRInfant" panose="02010503020300020003" pitchFamily="2" charset="0"/>
              </a:rPr>
              <a:t>After registration we teach phonics and guided reading . We then teach maths and after a playtime break, we teach English. In the afternoon, maths mastery and foundation subjects will be taught. </a:t>
            </a:r>
          </a:p>
          <a:p>
            <a:pPr eaLnBrk="1" fontAlgn="auto" hangingPunct="1">
              <a:spcAft>
                <a:spcPts val="0"/>
              </a:spcAft>
              <a:defRPr/>
            </a:pPr>
            <a:r>
              <a:rPr lang="en-GB" altLang="en-US" sz="3600" dirty="0">
                <a:latin typeface="SassoonCRInfant" panose="02010503020300020003" pitchFamily="2" charset="0"/>
              </a:rPr>
              <a:t>Phonics takes place every day.</a:t>
            </a:r>
          </a:p>
          <a:p>
            <a:pPr eaLnBrk="1" fontAlgn="auto" hangingPunct="1">
              <a:spcAft>
                <a:spcPts val="0"/>
              </a:spcAft>
              <a:defRPr/>
            </a:pPr>
            <a:r>
              <a:rPr lang="en-GB" altLang="en-US" sz="3600" dirty="0">
                <a:latin typeface="SassoonCRInfant" panose="02010503020300020003" pitchFamily="2" charset="0"/>
              </a:rPr>
              <a:t>Guided reading takes place on a Monday, Tuesday Wednesday and  Thursday.</a:t>
            </a:r>
          </a:p>
          <a:p>
            <a:pPr eaLnBrk="1" fontAlgn="auto" hangingPunct="1">
              <a:spcAft>
                <a:spcPts val="0"/>
              </a:spcAft>
              <a:defRPr/>
            </a:pPr>
            <a:r>
              <a:rPr lang="en-GB" altLang="en-US" sz="3600" dirty="0">
                <a:latin typeface="SassoonCRInfant" panose="02010503020300020003" pitchFamily="2" charset="0"/>
              </a:rPr>
              <a:t>PE is on a Friday.</a:t>
            </a:r>
          </a:p>
          <a:p>
            <a:endParaRPr lang="en-US" dirty="0"/>
          </a:p>
        </p:txBody>
      </p:sp>
    </p:spTree>
    <p:extLst>
      <p:ext uri="{BB962C8B-B14F-4D97-AF65-F5344CB8AC3E}">
        <p14:creationId xmlns:p14="http://schemas.microsoft.com/office/powerpoint/2010/main" val="1536607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505C0-1512-FD7C-3F46-D9D2F46B8662}"/>
              </a:ext>
            </a:extLst>
          </p:cNvPr>
          <p:cNvSpPr>
            <a:spLocks noGrp="1"/>
          </p:cNvSpPr>
          <p:nvPr>
            <p:ph type="title"/>
          </p:nvPr>
        </p:nvSpPr>
        <p:spPr/>
        <p:txBody>
          <a:bodyPr/>
          <a:lstStyle/>
          <a:p>
            <a:r>
              <a:rPr lang="en-GB" altLang="en-US" b="1" dirty="0">
                <a:latin typeface="SassoonCRInfant" panose="02010503020300020003" pitchFamily="2" charset="0"/>
              </a:rPr>
              <a:t>Independence</a:t>
            </a:r>
            <a:endParaRPr lang="en-US" dirty="0">
              <a:latin typeface="SassoonCRInfant" panose="02010503020300020003" pitchFamily="2" charset="0"/>
            </a:endParaRPr>
          </a:p>
        </p:txBody>
      </p:sp>
      <p:sp>
        <p:nvSpPr>
          <p:cNvPr id="3" name="Content Placeholder 2">
            <a:extLst>
              <a:ext uri="{FF2B5EF4-FFF2-40B4-BE49-F238E27FC236}">
                <a16:creationId xmlns:a16="http://schemas.microsoft.com/office/drawing/2014/main" id="{3CFC403B-E813-2E45-C382-AF1271604A8D}"/>
              </a:ext>
            </a:extLst>
          </p:cNvPr>
          <p:cNvSpPr>
            <a:spLocks noGrp="1"/>
          </p:cNvSpPr>
          <p:nvPr>
            <p:ph idx="1"/>
          </p:nvPr>
        </p:nvSpPr>
        <p:spPr/>
        <p:txBody>
          <a:bodyPr>
            <a:normAutofit fontScale="92500" lnSpcReduction="20000"/>
          </a:bodyPr>
          <a:lstStyle/>
          <a:p>
            <a:pPr algn="l" eaLnBrk="1" fontAlgn="auto" hangingPunct="1">
              <a:spcAft>
                <a:spcPts val="0"/>
              </a:spcAft>
              <a:defRPr/>
            </a:pPr>
            <a:r>
              <a:rPr lang="en-GB" sz="3600" dirty="0">
                <a:latin typeface="SassoonCRInfant" panose="02010503020300020003" pitchFamily="2" charset="0"/>
              </a:rPr>
              <a:t>As the year progresses we expect the children to develop independence concerning the following:</a:t>
            </a:r>
          </a:p>
          <a:p>
            <a:pPr marL="457200" indent="-457200" algn="l" eaLnBrk="1" fontAlgn="auto" hangingPunct="1">
              <a:spcAft>
                <a:spcPts val="0"/>
              </a:spcAft>
              <a:buFont typeface="Arial" panose="020B0604020202020204" pitchFamily="34" charset="0"/>
              <a:buChar char="•"/>
              <a:defRPr/>
            </a:pPr>
            <a:r>
              <a:rPr lang="en-GB" sz="3600" dirty="0">
                <a:latin typeface="SassoonCRInfant" panose="02010503020300020003" pitchFamily="2" charset="0"/>
              </a:rPr>
              <a:t>changing reading for pleasure books;</a:t>
            </a:r>
          </a:p>
          <a:p>
            <a:pPr marL="457200" indent="-457200" algn="l" eaLnBrk="1" fontAlgn="auto" hangingPunct="1">
              <a:spcAft>
                <a:spcPts val="0"/>
              </a:spcAft>
              <a:buFont typeface="Arial" panose="020B0604020202020204" pitchFamily="34" charset="0"/>
              <a:buChar char="•"/>
              <a:defRPr/>
            </a:pPr>
            <a:r>
              <a:rPr lang="en-GB" sz="3600" dirty="0">
                <a:latin typeface="SassoonCRInfant" panose="02010503020300020003" pitchFamily="2" charset="0"/>
              </a:rPr>
              <a:t>getting letters, homework, reading books out of their bags;</a:t>
            </a:r>
          </a:p>
          <a:p>
            <a:pPr marL="457200" indent="-457200" algn="l" eaLnBrk="1" fontAlgn="auto" hangingPunct="1">
              <a:spcAft>
                <a:spcPts val="0"/>
              </a:spcAft>
              <a:buFont typeface="Arial" panose="020B0604020202020204" pitchFamily="34" charset="0"/>
              <a:buChar char="•"/>
              <a:defRPr/>
            </a:pPr>
            <a:r>
              <a:rPr lang="en-GB" sz="3600" dirty="0">
                <a:latin typeface="SassoonCRInfant" panose="02010503020300020003" pitchFamily="2" charset="0"/>
              </a:rPr>
              <a:t>going to the toilet and washing their hands;</a:t>
            </a:r>
          </a:p>
          <a:p>
            <a:pPr marL="457200" indent="-457200" algn="l" eaLnBrk="1" fontAlgn="auto" hangingPunct="1">
              <a:spcAft>
                <a:spcPts val="0"/>
              </a:spcAft>
              <a:buFont typeface="Arial" panose="020B0604020202020204" pitchFamily="34" charset="0"/>
              <a:buChar char="•"/>
              <a:defRPr/>
            </a:pPr>
            <a:r>
              <a:rPr lang="en-GB" sz="3600" dirty="0">
                <a:latin typeface="SassoonCRInfant" panose="02010503020300020003" pitchFamily="2" charset="0"/>
              </a:rPr>
              <a:t>listening and concentration;</a:t>
            </a:r>
          </a:p>
          <a:p>
            <a:pPr marL="457200" indent="-457200" algn="l" eaLnBrk="1" fontAlgn="auto" hangingPunct="1">
              <a:spcAft>
                <a:spcPts val="0"/>
              </a:spcAft>
              <a:buFont typeface="Arial" panose="020B0604020202020204" pitchFamily="34" charset="0"/>
              <a:buChar char="•"/>
              <a:defRPr/>
            </a:pPr>
            <a:r>
              <a:rPr lang="en-GB" sz="3600" dirty="0">
                <a:latin typeface="SassoonCRInfant" panose="02010503020300020003" pitchFamily="2" charset="0"/>
              </a:rPr>
              <a:t>morning/afternoon activities.</a:t>
            </a:r>
          </a:p>
          <a:p>
            <a:pPr marL="457200" indent="-457200" algn="l" eaLnBrk="1" fontAlgn="auto" hangingPunct="1">
              <a:spcAft>
                <a:spcPts val="0"/>
              </a:spcAft>
              <a:buFont typeface="Arial" panose="020B0604020202020204" pitchFamily="34" charset="0"/>
              <a:buChar char="•"/>
              <a:defRPr/>
            </a:pPr>
            <a:r>
              <a:rPr lang="en-GB" sz="3600" dirty="0">
                <a:latin typeface="SassoonCRInfant" panose="02010503020300020003" pitchFamily="2" charset="0"/>
              </a:rPr>
              <a:t>General etiquette e.g. coughing and sneezing.</a:t>
            </a:r>
          </a:p>
          <a:p>
            <a:endParaRPr lang="en-US" dirty="0"/>
          </a:p>
        </p:txBody>
      </p:sp>
    </p:spTree>
    <p:extLst>
      <p:ext uri="{BB962C8B-B14F-4D97-AF65-F5344CB8AC3E}">
        <p14:creationId xmlns:p14="http://schemas.microsoft.com/office/powerpoint/2010/main" val="2842033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6A25F0B-D46E-4737-A3C7-682100D0FBE9}"/>
              </a:ext>
            </a:extLst>
          </p:cNvPr>
          <p:cNvPicPr>
            <a:picLocks noChangeAspect="1"/>
          </p:cNvPicPr>
          <p:nvPr/>
        </p:nvPicPr>
        <p:blipFill>
          <a:blip r:embed="rId3"/>
          <a:stretch>
            <a:fillRect/>
          </a:stretch>
        </p:blipFill>
        <p:spPr>
          <a:xfrm>
            <a:off x="466344" y="93684"/>
            <a:ext cx="11612879" cy="6670632"/>
          </a:xfrm>
          <a:prstGeom prst="rect">
            <a:avLst/>
          </a:prstGeom>
        </p:spPr>
      </p:pic>
    </p:spTree>
    <p:extLst>
      <p:ext uri="{BB962C8B-B14F-4D97-AF65-F5344CB8AC3E}">
        <p14:creationId xmlns:p14="http://schemas.microsoft.com/office/powerpoint/2010/main" val="2250752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5F412FA-2FFE-40E5-B5B8-72AAD1858898}"/>
              </a:ext>
            </a:extLst>
          </p:cNvPr>
          <p:cNvPicPr>
            <a:picLocks noChangeAspect="1"/>
          </p:cNvPicPr>
          <p:nvPr/>
        </p:nvPicPr>
        <p:blipFill>
          <a:blip r:embed="rId3"/>
          <a:stretch>
            <a:fillRect/>
          </a:stretch>
        </p:blipFill>
        <p:spPr>
          <a:xfrm>
            <a:off x="374904" y="0"/>
            <a:ext cx="11137392" cy="6851703"/>
          </a:xfrm>
          <a:prstGeom prst="rect">
            <a:avLst/>
          </a:prstGeom>
        </p:spPr>
      </p:pic>
    </p:spTree>
    <p:extLst>
      <p:ext uri="{BB962C8B-B14F-4D97-AF65-F5344CB8AC3E}">
        <p14:creationId xmlns:p14="http://schemas.microsoft.com/office/powerpoint/2010/main" val="3204519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ED54DA7-BB36-4E5C-9BAD-63689DF8490A}"/>
              </a:ext>
            </a:extLst>
          </p:cNvPr>
          <p:cNvPicPr>
            <a:picLocks noChangeAspect="1"/>
          </p:cNvPicPr>
          <p:nvPr/>
        </p:nvPicPr>
        <p:blipFill>
          <a:blip r:embed="rId3"/>
          <a:stretch>
            <a:fillRect/>
          </a:stretch>
        </p:blipFill>
        <p:spPr>
          <a:xfrm>
            <a:off x="420624" y="50386"/>
            <a:ext cx="11228832" cy="6831401"/>
          </a:xfrm>
          <a:prstGeom prst="rect">
            <a:avLst/>
          </a:prstGeom>
        </p:spPr>
      </p:pic>
    </p:spTree>
    <p:extLst>
      <p:ext uri="{BB962C8B-B14F-4D97-AF65-F5344CB8AC3E}">
        <p14:creationId xmlns:p14="http://schemas.microsoft.com/office/powerpoint/2010/main" val="34172458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523</TotalTime>
  <Words>1669</Words>
  <Application>Microsoft Office PowerPoint</Application>
  <PresentationFormat>Widescreen</PresentationFormat>
  <Paragraphs>240</Paragraphs>
  <Slides>44</Slides>
  <Notes>42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Calibri</vt:lpstr>
      <vt:lpstr>Calibri Light</vt:lpstr>
      <vt:lpstr>Sassoon Infant Std</vt:lpstr>
      <vt:lpstr>Sassoon Penpals</vt:lpstr>
      <vt:lpstr>SassoonCRInfant</vt:lpstr>
      <vt:lpstr>SassoonCRInfantMedium</vt:lpstr>
      <vt:lpstr>SassoonPrimaryInfant</vt:lpstr>
      <vt:lpstr>Office Theme</vt:lpstr>
      <vt:lpstr>Black Horse Hill Infant School  Year 1 Curriculum Evening</vt:lpstr>
      <vt:lpstr>The Classroom</vt:lpstr>
      <vt:lpstr>PowerPoint Presentation</vt:lpstr>
      <vt:lpstr>Intentions of this evening</vt:lpstr>
      <vt:lpstr>Structure of our day</vt:lpstr>
      <vt:lpstr>Independence</vt:lpstr>
      <vt:lpstr>PowerPoint Presentation</vt:lpstr>
      <vt:lpstr>PowerPoint Presentation</vt:lpstr>
      <vt:lpstr>PowerPoint Presentation</vt:lpstr>
      <vt:lpstr>PowerPoint Presentation</vt:lpstr>
      <vt:lpstr>Knowledge Organiser </vt:lpstr>
      <vt:lpstr>National Curriculum Expectations</vt:lpstr>
      <vt:lpstr>Phonics</vt:lpstr>
      <vt:lpstr>Phonics helps us to read by segmenting and blending</vt:lpstr>
      <vt:lpstr>But…</vt:lpstr>
      <vt:lpstr>PowerPoint Presentation</vt:lpstr>
      <vt:lpstr>PowerPoint Presentation</vt:lpstr>
      <vt:lpstr>PowerPoint Presentation</vt:lpstr>
      <vt:lpstr>PowerPoint Presentation</vt:lpstr>
      <vt:lpstr>PowerPoint Presentation</vt:lpstr>
      <vt:lpstr>PowerPoint Presentation</vt:lpstr>
      <vt:lpstr>Same phoneme can be represented in more than one way</vt:lpstr>
      <vt:lpstr>Three key principles to understanding</vt:lpstr>
      <vt:lpstr>Tricky words</vt:lpstr>
      <vt:lpstr>Reading</vt:lpstr>
      <vt:lpstr>Reading at home – booklets to take home</vt:lpstr>
      <vt:lpstr>Phonics Screening Check</vt:lpstr>
      <vt:lpstr>Ready Steady Write</vt:lpstr>
      <vt:lpstr>Writing Expectations Y1 NC</vt:lpstr>
      <vt:lpstr>Handwriting expectations Y1 NC</vt:lpstr>
      <vt:lpstr>Maths Expectations</vt:lpstr>
      <vt:lpstr>Maths Expectations continued…</vt:lpstr>
      <vt:lpstr>Maths</vt:lpstr>
      <vt:lpstr>Concrete, Pictorial, Abstract</vt:lpstr>
      <vt:lpstr>Pictorial representation</vt:lpstr>
      <vt:lpstr>Symbolic/Abstract</vt:lpstr>
      <vt:lpstr>Addition and Subtraction</vt:lpstr>
      <vt:lpstr>Key skills</vt:lpstr>
      <vt:lpstr>PowerPoint Presentation</vt:lpstr>
      <vt:lpstr>How you can help..</vt:lpstr>
      <vt:lpstr>Homework</vt:lpstr>
      <vt:lpstr>Black Horse Hill Infant School website</vt:lpstr>
      <vt:lpstr>End of year expectations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Horse Hill Infant School  Year 1 Curriculum Evening</dc:title>
  <dc:creator>Elizabeth Astbury</dc:creator>
  <cp:lastModifiedBy>Mr Young</cp:lastModifiedBy>
  <cp:revision>39</cp:revision>
  <dcterms:created xsi:type="dcterms:W3CDTF">2024-09-03T20:20:55Z</dcterms:created>
  <dcterms:modified xsi:type="dcterms:W3CDTF">2025-09-23T12:15:40Z</dcterms:modified>
</cp:coreProperties>
</file>