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59" r:id="rId3"/>
    <p:sldId id="261" r:id="rId4"/>
    <p:sldId id="262" r:id="rId5"/>
    <p:sldId id="282" r:id="rId6"/>
    <p:sldId id="268" r:id="rId7"/>
    <p:sldId id="269" r:id="rId8"/>
    <p:sldId id="283" r:id="rId9"/>
    <p:sldId id="263" r:id="rId10"/>
    <p:sldId id="265" r:id="rId11"/>
    <p:sldId id="266" r:id="rId12"/>
    <p:sldId id="277" r:id="rId13"/>
    <p:sldId id="272" r:id="rId14"/>
    <p:sldId id="274" r:id="rId15"/>
    <p:sldId id="275" r:id="rId16"/>
    <p:sldId id="276" r:id="rId17"/>
    <p:sldId id="273" r:id="rId18"/>
    <p:sldId id="281" r:id="rId19"/>
    <p:sldId id="271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F94BB-BC41-4106-9BAD-DE9FFE998D9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A6DA1-5C47-4A1C-99DD-D6A0526EC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1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2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72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57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64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72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89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7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6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59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6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56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FA12-B292-4B9C-BD94-A7C243884757}" type="datetimeFigureOut">
              <a:rPr lang="en-GB" smtClean="0"/>
              <a:t>16/10/2020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F5C0-56BB-4395-A9B8-374C62AAF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34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farm8.staticflickr.com/7069/6801623252_3df2acb766_z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icsplay.co.u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hyperlink" Target="http://www.ictgames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netic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58" y="4888588"/>
            <a:ext cx="3861842" cy="19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325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888">
            <a:off x="584991" y="684036"/>
            <a:ext cx="1262293" cy="1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6947728405_7089f75fcd_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62" y="636285"/>
            <a:ext cx="913577" cy="103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801615120_04ee290529_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1753"/>
            <a:ext cx="823333" cy="92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947723815_0db13b42f1_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2905"/>
            <a:ext cx="1018192" cy="104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947727787_8d0fd9f8aa_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57" y="897212"/>
            <a:ext cx="930661" cy="106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32" y="945199"/>
            <a:ext cx="910773" cy="85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6801579344_4a27d27d61_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8" y="1071753"/>
            <a:ext cx="905713" cy="8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T:\2017 i-pad photos\September Jess\IMG_2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-1"/>
            <a:ext cx="9176404" cy="694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61" y="116632"/>
            <a:ext cx="873390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Children must learn the letter names </a:t>
            </a:r>
          </a:p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in addition to the sound they make</a:t>
            </a:r>
          </a:p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                               </a:t>
            </a:r>
          </a:p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                                              </a:t>
            </a:r>
            <a:r>
              <a:rPr lang="en-GB" sz="28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 </a:t>
            </a:r>
            <a:r>
              <a:rPr lang="en-GB" sz="4000" b="1" dirty="0">
                <a:latin typeface="SassoonCRInfant" panose="02010503020300020003" pitchFamily="2" charset="0"/>
              </a:rPr>
              <a:t>G/g</a:t>
            </a:r>
          </a:p>
          <a:p>
            <a:pPr algn="ctr"/>
            <a:endParaRPr lang="en-GB" sz="2800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36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                                          </a:t>
            </a:r>
          </a:p>
          <a:p>
            <a:r>
              <a:rPr lang="en-GB" sz="36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 </a:t>
            </a:r>
          </a:p>
          <a:p>
            <a:endParaRPr lang="en-GB" sz="3600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 </a:t>
            </a:r>
          </a:p>
          <a:p>
            <a:endParaRPr lang="en-GB" sz="2800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sz="4000" b="1" dirty="0">
                <a:latin typeface="SassoonCRInfant" panose="02010503020300020003" pitchFamily="2" charset="0"/>
              </a:rPr>
              <a:t>R/r</a:t>
            </a:r>
          </a:p>
          <a:p>
            <a:endParaRPr lang="en-GB" sz="2800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endParaRPr lang="en-GB" sz="800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sz="36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6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:\F2 BE 2018-2019\Curriculum evening pics\IMG_4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873" cy="693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1609" y="3861048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SassoonCRInfant" panose="02010503020300020003" pitchFamily="2" charset="0"/>
              </a:rPr>
              <a:t>the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79512" y="284775"/>
            <a:ext cx="3384376" cy="864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latin typeface="SassoonCRInfant" panose="02010503020300020003" pitchFamily="2" charset="0"/>
              </a:rPr>
              <a:t>Learning Tricky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5" y="5663854"/>
            <a:ext cx="1187624" cy="1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netic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01208"/>
            <a:ext cx="2736304" cy="13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33265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Useful Websites &amp; Apps</a:t>
            </a:r>
          </a:p>
          <a:p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altLang="en-US" sz="2800" dirty="0">
                <a:latin typeface="Comic Sans MS" pitchFamily="66" charset="0"/>
                <a:hlinkClick r:id="rId3"/>
              </a:rPr>
              <a:t>www.phonicsplay.co.uk</a:t>
            </a:r>
            <a:r>
              <a:rPr lang="en-GB" altLang="en-US" sz="2800" dirty="0">
                <a:latin typeface="Comic Sans MS" pitchFamily="66" charset="0"/>
              </a:rPr>
              <a:t> (Click on free resources)</a:t>
            </a:r>
          </a:p>
          <a:p>
            <a:endParaRPr lang="en-GB" altLang="en-US" sz="2800" dirty="0">
              <a:latin typeface="Comic Sans MS" pitchFamily="66" charset="0"/>
            </a:endParaRPr>
          </a:p>
          <a:p>
            <a:r>
              <a:rPr lang="en-GB" altLang="en-US" sz="2800" dirty="0">
                <a:latin typeface="Comic Sans MS" pitchFamily="66" charset="0"/>
                <a:hlinkClick r:id="rId4"/>
              </a:rPr>
              <a:t>www.ictgames.com</a:t>
            </a:r>
            <a:r>
              <a:rPr lang="en-GB" altLang="en-US" sz="2800" dirty="0">
                <a:latin typeface="Comic Sans MS" pitchFamily="66" charset="0"/>
              </a:rPr>
              <a:t> (Click on the literacy section)</a:t>
            </a:r>
          </a:p>
          <a:p>
            <a:endParaRPr lang="en-GB" altLang="en-US" sz="2800" dirty="0">
              <a:latin typeface="Comic Sans MS" pitchFamily="66" charset="0"/>
            </a:endParaRPr>
          </a:p>
          <a:p>
            <a:endParaRPr lang="en-GB" altLang="en-US" sz="2800" dirty="0">
              <a:latin typeface="Comic Sans MS" pitchFamily="66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Comic Sans MS" pitchFamily="66" charset="0"/>
              </a:rPr>
              <a:t>                                             </a:t>
            </a:r>
            <a:r>
              <a:rPr lang="en-GB" sz="2800" dirty="0">
                <a:latin typeface="Comic Sans MS" pitchFamily="66" charset="0"/>
              </a:rPr>
              <a:t>App available to</a:t>
            </a:r>
          </a:p>
          <a:p>
            <a:r>
              <a:rPr lang="en-GB" sz="2800" dirty="0">
                <a:latin typeface="Comic Sans MS" pitchFamily="66" charset="0"/>
              </a:rPr>
              <a:t>                                             download £3.99</a:t>
            </a:r>
          </a:p>
          <a:p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9" y="2780928"/>
            <a:ext cx="4775655" cy="23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306" y="332656"/>
            <a:ext cx="4841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Active Learn - Online Books</a:t>
            </a:r>
          </a:p>
        </p:txBody>
      </p:sp>
      <p:pic>
        <p:nvPicPr>
          <p:cNvPr id="8194" name="Picture 2" descr="T:\Dropbox\Dropbox\Camera Uploads\2017-01-24 17.05.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14" y="1052736"/>
            <a:ext cx="7203573" cy="53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306" y="332656"/>
            <a:ext cx="4841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Active Learn - Online Books</a:t>
            </a:r>
          </a:p>
        </p:txBody>
      </p:sp>
      <p:pic>
        <p:nvPicPr>
          <p:cNvPr id="9218" name="Picture 2" descr="T:\Dropbox\Dropbox\Camera Uploads\2017-01-24 17.08.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153944" cy="53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306" y="332656"/>
            <a:ext cx="4841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Active Learn - Online Books</a:t>
            </a:r>
          </a:p>
        </p:txBody>
      </p:sp>
      <p:pic>
        <p:nvPicPr>
          <p:cNvPr id="10242" name="Picture 2" descr="T:\Dropbox\Dropbox\Camera Uploads\2017-01-24 17.09.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3" y="949569"/>
            <a:ext cx="72305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306" y="332656"/>
            <a:ext cx="4841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Active Learn - Online Books</a:t>
            </a:r>
          </a:p>
        </p:txBody>
      </p:sp>
      <p:pic>
        <p:nvPicPr>
          <p:cNvPr id="11266" name="Picture 2" descr="T:\Dropbox\Dropbox\Camera Uploads\2017-01-24 17.09.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330432" cy="547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032" y="519417"/>
            <a:ext cx="6835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Books that contain more ‘Tricky Words’</a:t>
            </a:r>
          </a:p>
        </p:txBody>
      </p:sp>
      <p:pic>
        <p:nvPicPr>
          <p:cNvPr id="6146" name="Picture 2" descr="T:\2017 i-pad photos\September Jess\IMG_2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07" y="1057020"/>
            <a:ext cx="7016376" cy="52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68">
            <a:off x="6273539" y="2813079"/>
            <a:ext cx="1356319" cy="11302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76709" y="2852936"/>
            <a:ext cx="3922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Learning through Play</a:t>
            </a:r>
          </a:p>
        </p:txBody>
      </p:sp>
      <p:sp>
        <p:nvSpPr>
          <p:cNvPr id="3" name="AutoShape 2" descr="Image result for football 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spl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Image result for playdoug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10" y="2879475"/>
            <a:ext cx="982928" cy="997475"/>
          </a:xfrm>
          <a:prstGeom prst="rect">
            <a:avLst/>
          </a:prstGeom>
        </p:spPr>
      </p:pic>
      <p:pic>
        <p:nvPicPr>
          <p:cNvPr id="14" name="Picture 14" descr="T:\F2 BE 2018-2019\Curriculum evening pics\IMG_43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5424"/>
            <a:ext cx="2000103" cy="24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T:\F2 BE 2018-2019\Curriculum evening pics\IMG_43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0" y="235423"/>
            <a:ext cx="3319588" cy="249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T:\F2 BE 2018-2019\Curriculum evening pics\IMG_43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0" y="4136237"/>
            <a:ext cx="3033308" cy="22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T:\F2 BE 2018-2019\Curriculum evening pics\IMG_43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61" y="3979561"/>
            <a:ext cx="1908175" cy="243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T:\F2 BE 2018-2019\Curriculum evening pics\IMG_43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51" y="240211"/>
            <a:ext cx="2395041" cy="24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T:\F2 BE 2018-2019\Curriculum evening pics\IMG_437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08" y="3979561"/>
            <a:ext cx="2877269" cy="243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6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46" y="2780928"/>
            <a:ext cx="764704" cy="7647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332656"/>
            <a:ext cx="856895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Sight Recognition</a:t>
            </a:r>
          </a:p>
          <a:p>
            <a:pPr algn="ctr"/>
            <a:endParaRPr lang="en-GB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Playing games that involve looking at a combination of letters that together form a tricky word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Tricky word splat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Squirt the tricky word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Tickle the tricky word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Tricky word hunt 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            Tricky 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word snakes and ladders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98" y="3748976"/>
            <a:ext cx="2496492" cy="177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887">
            <a:off x="310882" y="4788067"/>
            <a:ext cx="2604933" cy="130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T:\F2 BE 2018-2019\Curriculum evening pics\IMG_43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4" y="2060849"/>
            <a:ext cx="2231508" cy="24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2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netic let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0" y="5702297"/>
            <a:ext cx="2304256" cy="11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620688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Why are we here?</a:t>
            </a:r>
          </a:p>
          <a:p>
            <a:endParaRPr lang="en-GB" altLang="en-US" sz="24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To help parents/carers </a:t>
            </a:r>
            <a:r>
              <a:rPr lang="en-GB" sz="2800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understand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what </a:t>
            </a:r>
            <a:r>
              <a:rPr lang="en-GB" sz="2800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phonics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is and how it is taught in Foundation 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For parents/carers to feel more able to </a:t>
            </a:r>
            <a:r>
              <a:rPr lang="en-GB" sz="2800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support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their </a:t>
            </a:r>
            <a:r>
              <a:rPr lang="en-GB" sz="2800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child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at home with phonics and reading</a:t>
            </a:r>
            <a:endParaRPr lang="en-GB" sz="2800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5085184"/>
            <a:ext cx="1080120" cy="10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netic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87422"/>
            <a:ext cx="3275856" cy="16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9571" y="305872"/>
            <a:ext cx="777686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What is Phonics?</a:t>
            </a:r>
          </a:p>
          <a:p>
            <a:endParaRPr lang="en-GB" altLang="en-US" sz="9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Phonics is a way of teaching children to read </a:t>
            </a:r>
            <a:r>
              <a:rPr lang="en-GB" sz="2800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quickly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and </a:t>
            </a:r>
            <a:r>
              <a:rPr lang="en-GB" sz="2800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skilfully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. The steps involved…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39553" y="1899448"/>
            <a:ext cx="8064894" cy="1032889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latin typeface="SassoonCRInfant" panose="02010503020300020003" pitchFamily="2" charset="0"/>
              </a:rPr>
              <a:t>Recognising</a:t>
            </a:r>
            <a:r>
              <a:rPr lang="en-GB" altLang="en-US" sz="2400" dirty="0">
                <a:latin typeface="SassoonCRInfant" panose="02010503020300020003" pitchFamily="2" charset="0"/>
              </a:rPr>
              <a:t> the </a:t>
            </a:r>
            <a:r>
              <a:rPr lang="en-GB" altLang="en-US" sz="2400" b="1" dirty="0">
                <a:latin typeface="SassoonCRInfant" panose="02010503020300020003" pitchFamily="2" charset="0"/>
              </a:rPr>
              <a:t>sounds</a:t>
            </a:r>
            <a:r>
              <a:rPr lang="en-GB" altLang="en-US" sz="2400" dirty="0">
                <a:latin typeface="SassoonCRInfant" panose="02010503020300020003" pitchFamily="2" charset="0"/>
              </a:rPr>
              <a:t> that each individual letter makes.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39552" y="3212976"/>
            <a:ext cx="8064895" cy="1032889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latin typeface="SassoonCRInfant" panose="02010503020300020003" pitchFamily="2" charset="0"/>
              </a:rPr>
              <a:t>Identifying the sounds that different </a:t>
            </a:r>
            <a:r>
              <a:rPr lang="en-GB" altLang="en-US" sz="2400" b="1" dirty="0">
                <a:latin typeface="SassoonCRInfant" panose="02010503020300020003" pitchFamily="2" charset="0"/>
              </a:rPr>
              <a:t>combinations of letters</a:t>
            </a:r>
            <a:r>
              <a:rPr lang="en-GB" altLang="en-US" sz="2400" dirty="0">
                <a:latin typeface="SassoonCRInfant" panose="02010503020300020003" pitchFamily="2" charset="0"/>
              </a:rPr>
              <a:t> </a:t>
            </a:r>
          </a:p>
          <a:p>
            <a:pPr algn="ctr" eaLnBrk="1" hangingPunct="1"/>
            <a:r>
              <a:rPr lang="en-GB" altLang="en-US" sz="2400" dirty="0">
                <a:latin typeface="SassoonCRInfant" panose="02010503020300020003" pitchFamily="2" charset="0"/>
              </a:rPr>
              <a:t>make e.g. sh ch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39554" y="4509120"/>
            <a:ext cx="8064894" cy="1032889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latin typeface="SassoonCRInfant" panose="02010503020300020003" pitchFamily="2" charset="0"/>
              </a:rPr>
              <a:t>Blending</a:t>
            </a:r>
            <a:r>
              <a:rPr lang="en-GB" altLang="en-US" sz="2400" dirty="0">
                <a:latin typeface="SassoonCRInfant" panose="02010503020300020003" pitchFamily="2" charset="0"/>
              </a:rPr>
              <a:t> these sounds together from left to right to </a:t>
            </a:r>
          </a:p>
          <a:p>
            <a:pPr algn="ctr" eaLnBrk="1" hangingPunct="1"/>
            <a:r>
              <a:rPr lang="en-GB" altLang="en-US" sz="2400" dirty="0">
                <a:latin typeface="SassoonCRInfant" panose="02010503020300020003" pitchFamily="2" charset="0"/>
              </a:rPr>
              <a:t>make a word.</a:t>
            </a:r>
          </a:p>
        </p:txBody>
      </p:sp>
    </p:spTree>
    <p:extLst>
      <p:ext uri="{BB962C8B-B14F-4D97-AF65-F5344CB8AC3E}">
        <p14:creationId xmlns:p14="http://schemas.microsoft.com/office/powerpoint/2010/main" val="31049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netic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195628"/>
            <a:ext cx="2555776" cy="13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332656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Key Terminology </a:t>
            </a:r>
          </a:p>
          <a:p>
            <a:endParaRPr lang="en-GB" altLang="en-US" sz="16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Phoneme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– The smallest unit of sound </a:t>
            </a:r>
          </a:p>
          <a:p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Grapheme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– The letter(s) representing a sound</a:t>
            </a:r>
          </a:p>
          <a:p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Blending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– Blend sounds to form words c-a-t (reading)</a:t>
            </a:r>
          </a:p>
          <a:p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Segmenting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– Breaking words down into individual sounds (spelling)</a:t>
            </a:r>
          </a:p>
          <a:p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Digraph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– Two letters that make one sound     </a:t>
            </a:r>
            <a:r>
              <a:rPr lang="en-GB" sz="2800" u="sng" dirty="0" err="1">
                <a:solidFill>
                  <a:srgbClr val="7030A0"/>
                </a:solidFill>
                <a:latin typeface="SassoonCRInfant" panose="02010503020300020003" pitchFamily="2" charset="0"/>
              </a:rPr>
              <a:t>sh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o p</a:t>
            </a:r>
          </a:p>
          <a:p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r>
              <a:rPr lang="en-GB" sz="2800" b="1" dirty="0" err="1">
                <a:solidFill>
                  <a:srgbClr val="7030A0"/>
                </a:solidFill>
                <a:latin typeface="SassoonCRInfant" panose="02010503020300020003" pitchFamily="2" charset="0"/>
              </a:rPr>
              <a:t>Trigraph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– Three letters make one sound      l </a:t>
            </a:r>
            <a:r>
              <a:rPr lang="en-GB" sz="2800" u="sng" dirty="0" err="1">
                <a:solidFill>
                  <a:srgbClr val="7030A0"/>
                </a:solidFill>
                <a:latin typeface="SassoonCRInfant" panose="02010503020300020003" pitchFamily="2" charset="0"/>
              </a:rPr>
              <a:t>igh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8770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netic let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88588"/>
            <a:ext cx="3861842" cy="19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907944"/>
              </p:ext>
            </p:extLst>
          </p:nvPr>
        </p:nvGraphicFramePr>
        <p:xfrm>
          <a:off x="205675" y="1556792"/>
          <a:ext cx="4243388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Picture" r:id="rId4" imgW="1239480" imgH="1841400" progId="Word.Picture.8">
                  <p:embed/>
                </p:oleObj>
              </mc:Choice>
              <mc:Fallback>
                <p:oleObj name="Picture" r:id="rId4" imgW="1239480" imgH="1841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75" y="1556792"/>
                        <a:ext cx="4243388" cy="516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CCC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027"/>
          <p:cNvSpPr>
            <a:spLocks noChangeArrowheads="1"/>
          </p:cNvSpPr>
          <p:nvPr/>
        </p:nvSpPr>
        <p:spPr bwMode="auto">
          <a:xfrm>
            <a:off x="4460285" y="2564904"/>
            <a:ext cx="4071332" cy="2223338"/>
          </a:xfrm>
          <a:prstGeom prst="wedgeRoundRectCallout">
            <a:avLst>
              <a:gd name="adj1" fmla="val -91384"/>
              <a:gd name="adj2" fmla="val 13227"/>
              <a:gd name="adj3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4287" tIns="52144" rIns="104287" bIns="5214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4100" b="1" u="sng" dirty="0" err="1">
                <a:solidFill>
                  <a:srgbClr val="FF0000"/>
                </a:solidFill>
                <a:latin typeface="SassoonCRInfant" panose="02010503020300020003" pitchFamily="2" charset="0"/>
                <a:ea typeface="MS PGothic" pitchFamily="34" charset="-128"/>
              </a:rPr>
              <a:t>sh</a:t>
            </a:r>
            <a:r>
              <a:rPr lang="en-GB" altLang="en-US" sz="4100" b="1" dirty="0">
                <a:solidFill>
                  <a:srgbClr val="FF0000"/>
                </a:solidFill>
                <a:latin typeface="SassoonCRInfant" panose="02010503020300020003" pitchFamily="2" charset="0"/>
                <a:ea typeface="MS PGothic" pitchFamily="34" charset="-128"/>
              </a:rPr>
              <a:t> </a:t>
            </a:r>
            <a:r>
              <a:rPr lang="en-GB" altLang="en-US" sz="4100" b="1" u="sng" dirty="0" err="1">
                <a:solidFill>
                  <a:srgbClr val="FF0000"/>
                </a:solidFill>
                <a:latin typeface="SassoonCRInfant" panose="02010503020300020003" pitchFamily="2" charset="0"/>
                <a:ea typeface="MS PGothic" pitchFamily="34" charset="-128"/>
              </a:rPr>
              <a:t>ar</a:t>
            </a:r>
            <a:r>
              <a:rPr lang="en-GB" altLang="en-US" sz="4100" b="1" dirty="0">
                <a:solidFill>
                  <a:srgbClr val="FF0000"/>
                </a:solidFill>
                <a:latin typeface="SassoonCRInfant" panose="02010503020300020003" pitchFamily="2" charset="0"/>
                <a:ea typeface="MS PGothic" pitchFamily="34" charset="-128"/>
              </a:rPr>
              <a:t> p</a:t>
            </a:r>
          </a:p>
          <a:p>
            <a:endParaRPr lang="en-GB" altLang="en-US" sz="4100" b="1" dirty="0">
              <a:latin typeface="SassoonCRInfant" panose="02010503020300020003" pitchFamily="2" charset="0"/>
              <a:ea typeface="MS PGothic" pitchFamily="34" charset="-128"/>
            </a:endParaRPr>
          </a:p>
          <a:p>
            <a:r>
              <a:rPr lang="en-GB" altLang="en-US" sz="4100" b="1" dirty="0">
                <a:solidFill>
                  <a:srgbClr val="72BFC5"/>
                </a:solidFill>
                <a:latin typeface="SassoonCRInfant" panose="02010503020300020003" pitchFamily="2" charset="0"/>
                <a:ea typeface="MS PGothic" pitchFamily="34" charset="-128"/>
              </a:rPr>
              <a:t>sharp</a:t>
            </a:r>
          </a:p>
          <a:p>
            <a:r>
              <a:rPr lang="en-GB" altLang="en-US" sz="4100" b="1" dirty="0">
                <a:latin typeface="Comic Sans MS" pitchFamily="66" charset="0"/>
                <a:ea typeface="MS PGothic" pitchFamily="34" charset="-128"/>
              </a:rPr>
              <a:t> </a:t>
            </a:r>
            <a:endParaRPr lang="en-GB" altLang="en-US" sz="4100" dirty="0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 rot="20033011">
            <a:off x="6084168" y="34290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72000" y="404663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Blending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   We use sound buttons</a:t>
            </a:r>
            <a:endParaRPr lang="en-GB" dirty="0">
              <a:solidFill>
                <a:srgbClr val="7030A0"/>
              </a:solidFill>
              <a:latin typeface="SassoonCRInfant" panose="020105030203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778" y="327719"/>
            <a:ext cx="3663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  <a:latin typeface="SassoonCRInfant" panose="02010503020300020003" pitchFamily="2" charset="0"/>
              </a:rPr>
              <a:t>d o g     </a:t>
            </a:r>
            <a:r>
              <a:rPr lang="en-GB" sz="44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t </a:t>
            </a:r>
            <a:r>
              <a:rPr lang="en-GB" sz="4400" dirty="0">
                <a:solidFill>
                  <a:srgbClr val="7030A0"/>
                </a:solidFill>
                <a:latin typeface="SassoonCRInfant" panose="02010503020300020003" pitchFamily="2" charset="0"/>
              </a:rPr>
              <a:t>e n t</a:t>
            </a:r>
            <a:endParaRPr lang="en-GB" sz="4400" dirty="0"/>
          </a:p>
        </p:txBody>
      </p:sp>
      <p:sp>
        <p:nvSpPr>
          <p:cNvPr id="10" name="Oval 9"/>
          <p:cNvSpPr/>
          <p:nvPr/>
        </p:nvSpPr>
        <p:spPr>
          <a:xfrm>
            <a:off x="611560" y="1097161"/>
            <a:ext cx="72008" cy="4571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15616" y="1097160"/>
            <a:ext cx="72008" cy="457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547664" y="1097161"/>
            <a:ext cx="72008" cy="4571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27784" y="1097160"/>
            <a:ext cx="72008" cy="457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987824" y="1097160"/>
            <a:ext cx="72008" cy="457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419872" y="1097160"/>
            <a:ext cx="144016" cy="457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851920" y="1120020"/>
            <a:ext cx="72008" cy="4571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6056" y="908720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Phase 2</a:t>
            </a:r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>
              <a:defRPr/>
            </a:pP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Set 1: s a t p</a:t>
            </a:r>
            <a:endParaRPr lang="en-GB" sz="2800" u="sng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>
              <a:defRPr/>
            </a:pP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Set 2: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 pitchFamily="2" charset="0"/>
              </a:rPr>
              <a:t>i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n m d</a:t>
            </a:r>
          </a:p>
          <a:p>
            <a:pPr>
              <a:defRPr/>
            </a:pP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Set 3: g o c k</a:t>
            </a:r>
          </a:p>
          <a:p>
            <a:pPr>
              <a:defRPr/>
            </a:pP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Set 4: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 pitchFamily="2" charset="0"/>
              </a:rPr>
              <a:t>ck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e u r</a:t>
            </a:r>
          </a:p>
          <a:p>
            <a:pPr>
              <a:defRPr/>
            </a:pP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Set 5: h b f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 pitchFamily="2" charset="0"/>
              </a:rPr>
              <a:t>ff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l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 pitchFamily="2" charset="0"/>
              </a:rPr>
              <a:t>ll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 pitchFamily="2" charset="0"/>
              </a:rPr>
              <a:t>ss</a:t>
            </a:r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5581" y="110996"/>
            <a:ext cx="3791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Phonic Phases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378904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7030A0"/>
                </a:solidFill>
                <a:latin typeface="SassoonCRInfant" panose="02010503020300020003"/>
              </a:rPr>
              <a:t>Phase 3</a:t>
            </a:r>
            <a:endParaRPr lang="en-GB" sz="2800" dirty="0">
              <a:solidFill>
                <a:srgbClr val="7030A0"/>
              </a:solidFill>
              <a:latin typeface="SassoonCRInfant" panose="02010503020300020003"/>
            </a:endParaRPr>
          </a:p>
          <a:p>
            <a:pPr>
              <a:defRPr/>
            </a:pP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Set 6</a:t>
            </a:r>
            <a:r>
              <a:rPr lang="en-GB" sz="2800" b="1" dirty="0">
                <a:solidFill>
                  <a:srgbClr val="7030A0"/>
                </a:solidFill>
                <a:latin typeface="SassoonCRInfant" panose="02010503020300020003"/>
              </a:rPr>
              <a:t>: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 j, v, w, x</a:t>
            </a:r>
          </a:p>
          <a:p>
            <a:pPr>
              <a:defRPr/>
            </a:pP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Set 7</a:t>
            </a:r>
            <a:r>
              <a:rPr lang="en-GB" sz="2800" b="1" dirty="0">
                <a:solidFill>
                  <a:srgbClr val="7030A0"/>
                </a:solidFill>
                <a:latin typeface="SassoonCRInfant" panose="02010503020300020003"/>
              </a:rPr>
              <a:t>: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 y, z,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/>
              </a:rPr>
              <a:t>zz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,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/>
              </a:rPr>
              <a:t>qu</a:t>
            </a:r>
            <a:endParaRPr lang="en-GB" sz="2800" dirty="0">
              <a:solidFill>
                <a:srgbClr val="7030A0"/>
              </a:solidFill>
              <a:latin typeface="SassoonCRInfant" panose="02010503020300020003"/>
            </a:endParaRPr>
          </a:p>
          <a:p>
            <a:pPr>
              <a:defRPr/>
            </a:pPr>
            <a:r>
              <a:rPr lang="en-GB" sz="2800" b="1" dirty="0">
                <a:solidFill>
                  <a:srgbClr val="7030A0"/>
                </a:solidFill>
                <a:latin typeface="SassoonCRInfant" panose="02010503020300020003"/>
              </a:rPr>
              <a:t>Consonant digraphs: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 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/>
              </a:rPr>
              <a:t>ch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,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/>
              </a:rPr>
              <a:t>sh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,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/>
              </a:rPr>
              <a:t>th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, ng</a:t>
            </a:r>
          </a:p>
          <a:p>
            <a:pPr>
              <a:defRPr/>
            </a:pPr>
            <a:r>
              <a:rPr lang="en-GB" sz="2800" b="1" dirty="0">
                <a:solidFill>
                  <a:srgbClr val="7030A0"/>
                </a:solidFill>
                <a:latin typeface="SassoonCRInfant" panose="02010503020300020003"/>
              </a:rPr>
              <a:t>Vowel digraphs and trigraphs: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 ai,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/>
              </a:rPr>
              <a:t>ee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, igh, oa, oo,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/>
              </a:rPr>
              <a:t>ar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, or, ur, ow,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/>
              </a:rPr>
              <a:t>oi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, ear, air, ure,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/>
              </a:rPr>
              <a:t>er</a:t>
            </a:r>
            <a:endParaRPr lang="en-GB" sz="2800" dirty="0">
              <a:solidFill>
                <a:srgbClr val="7030A0"/>
              </a:solidFill>
              <a:latin typeface="SassoonCRInfant" panose="020105030203000200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231" y="908720"/>
            <a:ext cx="3366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SassoonCRInfant" panose="02010503020300020003"/>
              </a:rPr>
              <a:t>Phase 1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 </a:t>
            </a:r>
          </a:p>
          <a:p>
            <a:r>
              <a:rPr lang="en-GB" sz="2800" dirty="0">
                <a:solidFill>
                  <a:srgbClr val="7030A0"/>
                </a:solidFill>
                <a:latin typeface="SassoonCRInfant" panose="02010503020300020003"/>
              </a:rPr>
              <a:t>Develops children's abilities to listen to, make, explore and talk about sounds.</a:t>
            </a:r>
          </a:p>
        </p:txBody>
      </p:sp>
    </p:spTree>
    <p:extLst>
      <p:ext uri="{BB962C8B-B14F-4D97-AF65-F5344CB8AC3E}">
        <p14:creationId xmlns:p14="http://schemas.microsoft.com/office/powerpoint/2010/main" val="41099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netic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58" y="4888588"/>
            <a:ext cx="3861842" cy="19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404664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Phase </a:t>
            </a:r>
            <a:r>
              <a:rPr lang="en-GB" sz="28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4 (Expected)</a:t>
            </a:r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>
              <a:defRPr/>
            </a:pPr>
            <a:r>
              <a:rPr lang="en-GB" altLang="en-US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The purpose of this phase is to consolidate children’s knowledge of reading and spelling of words with adjacent consonants and polysyllabic words</a:t>
            </a:r>
          </a:p>
          <a:p>
            <a:pPr>
              <a:defRPr/>
            </a:pPr>
            <a:endParaRPr lang="en-GB" altLang="en-US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>
              <a:defRPr/>
            </a:pPr>
            <a:r>
              <a:rPr lang="en-GB" altLang="en-US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Adjacent consonants </a:t>
            </a:r>
            <a:r>
              <a:rPr lang="en-GB" altLang="en-US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blends help children decode longer words e.g. </a:t>
            </a:r>
            <a:r>
              <a:rPr lang="en-GB" altLang="en-US" sz="2800" b="1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tr</a:t>
            </a:r>
            <a:r>
              <a:rPr lang="en-GB" altLang="en-US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uck   he</a:t>
            </a:r>
            <a:r>
              <a:rPr lang="en-GB" altLang="en-US" sz="2800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lp</a:t>
            </a:r>
          </a:p>
          <a:p>
            <a:pPr>
              <a:defRPr/>
            </a:pPr>
            <a:endParaRPr lang="en-GB" altLang="en-US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>
              <a:defRPr/>
            </a:pPr>
            <a:r>
              <a:rPr lang="en-GB" altLang="en-US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Polysyllabic words </a:t>
            </a:r>
            <a:r>
              <a:rPr lang="en-GB" altLang="en-US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– Words with more than one syllable</a:t>
            </a:r>
          </a:p>
          <a:p>
            <a:pPr>
              <a:defRPr/>
            </a:pPr>
            <a:r>
              <a:rPr lang="en-GB" altLang="en-US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e.g. Helpdesk   Sandpit    Lunchbox</a:t>
            </a:r>
          </a:p>
          <a:p>
            <a:pPr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35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Phase </a:t>
            </a:r>
            <a:r>
              <a:rPr lang="en-GB" sz="28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5 (Exceeding)</a:t>
            </a:r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>
              <a:defRPr/>
            </a:pPr>
            <a:r>
              <a:rPr lang="en-GB" altLang="en-US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The purpose of this phase is to </a:t>
            </a:r>
            <a:r>
              <a:rPr lang="en-GB" altLang="en-US" sz="28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broaden a child’s knowledge of graphemes for use in reading and spelling.</a:t>
            </a:r>
          </a:p>
          <a:p>
            <a:pPr>
              <a:defRPr/>
            </a:pPr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7030A0"/>
                </a:solidFill>
                <a:latin typeface="Sassoon Infant Md" pitchFamily="50" charset="0"/>
              </a:rPr>
              <a:t>New graphemes </a:t>
            </a:r>
            <a:r>
              <a:rPr lang="en-GB" sz="2800" dirty="0" smtClean="0">
                <a:solidFill>
                  <a:srgbClr val="7030A0"/>
                </a:solidFill>
                <a:latin typeface="Sassoon Infant Md" pitchFamily="50" charset="0"/>
              </a:rPr>
              <a:t>introduced</a:t>
            </a:r>
          </a:p>
          <a:p>
            <a:pPr>
              <a:defRPr/>
            </a:pPr>
            <a:endParaRPr lang="en-GB" sz="2800" dirty="0" smtClean="0">
              <a:solidFill>
                <a:srgbClr val="7030A0"/>
              </a:solidFill>
              <a:latin typeface="Sassoon Infant Md" pitchFamily="50" charset="0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7030A0"/>
                </a:solidFill>
                <a:latin typeface="Sassoon Infant Md" pitchFamily="50" charset="0"/>
              </a:rPr>
              <a:t>Alternative pronunciations</a:t>
            </a:r>
            <a:r>
              <a:rPr lang="en-GB" sz="2800" dirty="0" smtClean="0">
                <a:solidFill>
                  <a:srgbClr val="7030A0"/>
                </a:solidFill>
                <a:latin typeface="Sassoon Infant Md" pitchFamily="50" charset="0"/>
              </a:rPr>
              <a:t> – enables children to select appropriate graphemes in order to spell correctly</a:t>
            </a:r>
          </a:p>
          <a:p>
            <a:pPr>
              <a:defRPr/>
            </a:pPr>
            <a:endParaRPr lang="en-GB" sz="2800" dirty="0">
              <a:solidFill>
                <a:srgbClr val="7030A0"/>
              </a:solidFill>
              <a:latin typeface="Sassoon Infant Md" pitchFamily="50" charset="0"/>
            </a:endParaRPr>
          </a:p>
          <a:p>
            <a:pPr>
              <a:defRPr/>
            </a:pPr>
            <a:r>
              <a:rPr lang="en-GB" sz="2800" dirty="0" smtClean="0">
                <a:solidFill>
                  <a:srgbClr val="7030A0"/>
                </a:solidFill>
                <a:latin typeface="Sassoon Infant Md" pitchFamily="50" charset="0"/>
              </a:rPr>
              <a:t>e.g.  ‘</a:t>
            </a:r>
            <a:r>
              <a:rPr lang="en-GB" sz="2800" b="1" dirty="0" smtClean="0">
                <a:solidFill>
                  <a:srgbClr val="7030A0"/>
                </a:solidFill>
                <a:latin typeface="Sassoon Infant Md" pitchFamily="50" charset="0"/>
              </a:rPr>
              <a:t>o</a:t>
            </a:r>
            <a:r>
              <a:rPr lang="en-GB" sz="2800" dirty="0" smtClean="0">
                <a:solidFill>
                  <a:srgbClr val="7030A0"/>
                </a:solidFill>
                <a:latin typeface="Sassoon Infant Md" pitchFamily="50" charset="0"/>
              </a:rPr>
              <a:t>’  h</a:t>
            </a:r>
            <a:r>
              <a:rPr lang="en-GB" sz="2800" b="1" u="sng" dirty="0" smtClean="0">
                <a:solidFill>
                  <a:srgbClr val="7030A0"/>
                </a:solidFill>
                <a:latin typeface="Sassoon Infant Md" pitchFamily="50" charset="0"/>
              </a:rPr>
              <a:t>o</a:t>
            </a:r>
            <a:r>
              <a:rPr lang="en-GB" sz="2800" dirty="0" smtClean="0">
                <a:solidFill>
                  <a:srgbClr val="7030A0"/>
                </a:solidFill>
                <a:latin typeface="Sassoon Infant Md" pitchFamily="50" charset="0"/>
              </a:rPr>
              <a:t>t   c</a:t>
            </a:r>
            <a:r>
              <a:rPr lang="en-GB" sz="2800" b="1" u="sng" dirty="0" smtClean="0">
                <a:solidFill>
                  <a:srgbClr val="7030A0"/>
                </a:solidFill>
                <a:latin typeface="Sassoon Infant Md" pitchFamily="50" charset="0"/>
              </a:rPr>
              <a:t>o</a:t>
            </a:r>
            <a:r>
              <a:rPr lang="en-GB" sz="2800" dirty="0" smtClean="0">
                <a:solidFill>
                  <a:srgbClr val="7030A0"/>
                </a:solidFill>
                <a:latin typeface="Sassoon Infant Md" pitchFamily="50" charset="0"/>
              </a:rPr>
              <a:t>ld      or     ‘</a:t>
            </a:r>
            <a:r>
              <a:rPr lang="en-GB" sz="2800" b="1" dirty="0" err="1" smtClean="0">
                <a:solidFill>
                  <a:srgbClr val="7030A0"/>
                </a:solidFill>
                <a:latin typeface="Sassoon Infant Md" pitchFamily="50" charset="0"/>
              </a:rPr>
              <a:t>ow</a:t>
            </a:r>
            <a:r>
              <a:rPr lang="en-GB" sz="2800" dirty="0" smtClean="0">
                <a:solidFill>
                  <a:srgbClr val="7030A0"/>
                </a:solidFill>
                <a:latin typeface="Sassoon Infant Md" pitchFamily="50" charset="0"/>
              </a:rPr>
              <a:t>’   c</a:t>
            </a:r>
            <a:r>
              <a:rPr lang="en-GB" sz="2800" b="1" u="sng" dirty="0" smtClean="0">
                <a:solidFill>
                  <a:srgbClr val="7030A0"/>
                </a:solidFill>
                <a:latin typeface="Sassoon Infant Md" pitchFamily="50" charset="0"/>
              </a:rPr>
              <a:t>ow</a:t>
            </a:r>
            <a:r>
              <a:rPr lang="en-GB" sz="2800" dirty="0" smtClean="0">
                <a:solidFill>
                  <a:srgbClr val="7030A0"/>
                </a:solidFill>
                <a:latin typeface="Sassoon Infant Md" pitchFamily="50" charset="0"/>
              </a:rPr>
              <a:t>   bl</a:t>
            </a:r>
            <a:r>
              <a:rPr lang="en-GB" sz="2800" b="1" u="sng" dirty="0" smtClean="0">
                <a:solidFill>
                  <a:srgbClr val="7030A0"/>
                </a:solidFill>
                <a:latin typeface="Sassoon Infant Md" pitchFamily="50" charset="0"/>
              </a:rPr>
              <a:t>ow</a:t>
            </a:r>
          </a:p>
          <a:p>
            <a:pPr>
              <a:defRPr/>
            </a:pPr>
            <a:endParaRPr lang="en-GB" sz="2800" dirty="0">
              <a:solidFill>
                <a:srgbClr val="7030A0"/>
              </a:solidFill>
              <a:latin typeface="Sassoon Infant Md" pitchFamily="50" charset="0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7030A0"/>
                </a:solidFill>
                <a:latin typeface="Sassoon Infant Md" pitchFamily="50" charset="0"/>
              </a:rPr>
              <a:t>New selection of tricky words </a:t>
            </a:r>
            <a:r>
              <a:rPr lang="en-GB" sz="2800" dirty="0" smtClean="0">
                <a:solidFill>
                  <a:srgbClr val="7030A0"/>
                </a:solidFill>
                <a:latin typeface="Sassoon Infant Md" pitchFamily="50" charset="0"/>
              </a:rPr>
              <a:t>introduced</a:t>
            </a:r>
            <a:endParaRPr lang="en-GB" sz="2800" b="1" dirty="0">
              <a:solidFill>
                <a:srgbClr val="7030A0"/>
              </a:solidFill>
              <a:latin typeface="Sassoon Infant M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6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netic let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17107"/>
            <a:ext cx="2084732" cy="10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48680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 The Articulation of Phonemes</a:t>
            </a:r>
          </a:p>
          <a:p>
            <a:pPr algn="ctr"/>
            <a:endParaRPr lang="en-GB" sz="16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endParaRPr lang="en-GB" sz="16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Common 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Misconceptions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‘ f ’   and   ‘ </a:t>
            </a:r>
            <a:r>
              <a:rPr lang="en-GB" sz="2800" dirty="0" err="1">
                <a:solidFill>
                  <a:srgbClr val="7030A0"/>
                </a:solidFill>
                <a:latin typeface="SassoonCRInfant" panose="02010503020300020003" pitchFamily="2" charset="0"/>
              </a:rPr>
              <a:t>th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 ’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th</a:t>
            </a:r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ree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assoonCRInfant" panose="02010503020300020003" pitchFamily="2" charset="0"/>
              </a:rPr>
              <a:t>Incorrect pronunciation will have implications for reading and spelling</a:t>
            </a:r>
          </a:p>
        </p:txBody>
      </p:sp>
      <p:pic>
        <p:nvPicPr>
          <p:cNvPr id="3075" name="Picture 3" descr="T:\Dropbox\Dropbox\Camera Uploads\2017-01-24 11.52.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5" y="-17885368"/>
            <a:ext cx="392621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:\F2 BE 2018-2019\IMG_4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2729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:\F2 BE 2018-2019\IMG_4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2728"/>
            <a:ext cx="2446004" cy="32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494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mcleodr</dc:creator>
  <cp:lastModifiedBy>Mrs J Morris</cp:lastModifiedBy>
  <cp:revision>118</cp:revision>
  <dcterms:created xsi:type="dcterms:W3CDTF">2017-01-24T10:14:26Z</dcterms:created>
  <dcterms:modified xsi:type="dcterms:W3CDTF">2020-10-16T10:24:08Z</dcterms:modified>
</cp:coreProperties>
</file>